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8"/>
  </p:notesMasterIdLst>
  <p:handoutMasterIdLst>
    <p:handoutMasterId r:id="rId29"/>
  </p:handoutMasterIdLst>
  <p:sldIdLst>
    <p:sldId id="278" r:id="rId2"/>
    <p:sldId id="1789" r:id="rId3"/>
    <p:sldId id="277" r:id="rId4"/>
    <p:sldId id="258" r:id="rId5"/>
    <p:sldId id="281" r:id="rId6"/>
    <p:sldId id="285" r:id="rId7"/>
    <p:sldId id="283" r:id="rId8"/>
    <p:sldId id="284" r:id="rId9"/>
    <p:sldId id="286" r:id="rId10"/>
    <p:sldId id="288" r:id="rId11"/>
    <p:sldId id="291" r:id="rId12"/>
    <p:sldId id="292" r:id="rId13"/>
    <p:sldId id="294" r:id="rId14"/>
    <p:sldId id="290" r:id="rId15"/>
    <p:sldId id="297" r:id="rId16"/>
    <p:sldId id="1784" r:id="rId17"/>
    <p:sldId id="1785" r:id="rId18"/>
    <p:sldId id="1786" r:id="rId19"/>
    <p:sldId id="309" r:id="rId20"/>
    <p:sldId id="310" r:id="rId21"/>
    <p:sldId id="282" r:id="rId22"/>
    <p:sldId id="257" r:id="rId23"/>
    <p:sldId id="280" r:id="rId24"/>
    <p:sldId id="1790" r:id="rId25"/>
    <p:sldId id="1791" r:id="rId26"/>
    <p:sldId id="275" r:id="rId27"/>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963F8E-11CF-F718-E152-BD577AD2411C}" name="Ivan Garcia" initials="IG" userId="adf259b137014512" providerId="Windows Live"/>
  <p188:author id="{E20C668F-1D58-0021-2D58-1A05989F2BBF}" name="Adam Sonenshein" initials="AS" userId="S::Adam@fm3research.onmicrosoft.com::6d3b6277-745d-45bd-8470-f96a2391fc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A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9" autoAdjust="0"/>
    <p:restoredTop sz="96283" autoAdjust="0"/>
  </p:normalViewPr>
  <p:slideViewPr>
    <p:cSldViewPr snapToGrid="0" snapToObjects="1">
      <p:cViewPr>
        <p:scale>
          <a:sx n="100" d="100"/>
          <a:sy n="100" d="100"/>
        </p:scale>
        <p:origin x="2076" y="16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6774"/>
    </p:cViewPr>
  </p:sorterViewPr>
  <p:notesViewPr>
    <p:cSldViewPr snapToGrid="0" snapToObjects="1">
      <p:cViewPr varScale="1">
        <p:scale>
          <a:sx n="84" d="100"/>
          <a:sy n="84" d="100"/>
        </p:scale>
        <p:origin x="3828" y="9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781483851999549"/>
          <c:y val="8.5576057104224126E-2"/>
          <c:w val="0.52338420178315836"/>
          <c:h val="0.85260946228286483"/>
        </c:manualLayout>
      </c:layout>
      <c:barChart>
        <c:barDir val="bar"/>
        <c:grouping val="percentStacked"/>
        <c:varyColors val="0"/>
        <c:ser>
          <c:idx val="0"/>
          <c:order val="0"/>
          <c:tx>
            <c:strRef>
              <c:f>Sheet1!$B$1</c:f>
              <c:strCache>
                <c:ptCount val="1"/>
                <c:pt idx="0">
                  <c:v>Very Fav.</c:v>
                </c:pt>
              </c:strCache>
            </c:strRef>
          </c:tx>
          <c:spPr>
            <a:solidFill>
              <a:schemeClr val="accent1"/>
            </a:solidFill>
            <a:ln>
              <a:noFill/>
            </a:ln>
          </c:spPr>
          <c:invertIfNegative val="0"/>
          <c:dLbls>
            <c:dLbl>
              <c:idx val="10"/>
              <c:spPr>
                <a:noFill/>
                <a:ln>
                  <a:noFill/>
                </a:ln>
                <a:effectLst/>
              </c:spPr>
              <c:txPr>
                <a:bodyPr wrap="square" lIns="38100" tIns="19050" rIns="38100" bIns="19050" anchor="ctr">
                  <a:spAutoFit/>
                </a:bodyPr>
                <a:lstStyle/>
                <a:p>
                  <a:pPr>
                    <a:defRPr sz="1200">
                      <a:solidFill>
                        <a:schemeClr val="accent3"/>
                      </a:solidFill>
                    </a:defRPr>
                  </a:pPr>
                  <a:endParaRPr lang="en-US"/>
                </a:p>
              </c:txPr>
              <c:dLblPos val="ct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Local firefighters</c:v>
                </c:pt>
                <c:pt idx="1">
                  <c:v>Local nurses</c:v>
                </c:pt>
                <c:pt idx="2">
                  <c:v>Local farmers</c:v>
                </c:pt>
                <c:pt idx="3">
                  <c:v>Local small business owners</c:v>
                </c:pt>
                <c:pt idx="4">
                  <c:v>Local public school teachers</c:v>
                </c:pt>
                <c:pt idx="5">
                  <c:v>Monterey County Sheriff's deputies</c:v>
                </c:pt>
                <c:pt idx="6">
                  <c:v>Parent-teacher organizations</c:v>
                </c:pt>
                <c:pt idx="7">
                  <c:v>The Spreckels Union School District</c:v>
                </c:pt>
                <c:pt idx="9">
                  <c:v>Monterey County Farm Bureau</c:v>
                </c:pt>
                <c:pt idx="10">
                  <c:v>^Local taxpayer organizations</c:v>
                </c:pt>
              </c:strCache>
            </c:strRef>
          </c:cat>
          <c:val>
            <c:numRef>
              <c:f>Sheet1!$B$2:$B$12</c:f>
              <c:numCache>
                <c:formatCode>0%</c:formatCode>
                <c:ptCount val="11"/>
                <c:pt idx="0">
                  <c:v>0.62</c:v>
                </c:pt>
                <c:pt idx="1">
                  <c:v>0.47</c:v>
                </c:pt>
                <c:pt idx="2">
                  <c:v>0.4</c:v>
                </c:pt>
                <c:pt idx="3">
                  <c:v>0.35</c:v>
                </c:pt>
                <c:pt idx="4">
                  <c:v>0.42</c:v>
                </c:pt>
                <c:pt idx="5">
                  <c:v>0.27</c:v>
                </c:pt>
                <c:pt idx="6">
                  <c:v>0.21</c:v>
                </c:pt>
                <c:pt idx="7">
                  <c:v>0.28000000000000003</c:v>
                </c:pt>
                <c:pt idx="8">
                  <c:v>0.15</c:v>
                </c:pt>
                <c:pt idx="9">
                  <c:v>0.11</c:v>
                </c:pt>
                <c:pt idx="10">
                  <c:v>0.05</c:v>
                </c:pt>
              </c:numCache>
            </c:numRef>
          </c:val>
          <c:extLst>
            <c:ext xmlns:c16="http://schemas.microsoft.com/office/drawing/2014/chart" uri="{C3380CC4-5D6E-409C-BE32-E72D297353CC}">
              <c16:uniqueId val="{00000000-6651-46F2-84C6-DE00E53AB46E}"/>
            </c:ext>
          </c:extLst>
        </c:ser>
        <c:ser>
          <c:idx val="1"/>
          <c:order val="1"/>
          <c:tx>
            <c:strRef>
              <c:f>Sheet1!$C$1</c:f>
              <c:strCache>
                <c:ptCount val="1"/>
                <c:pt idx="0">
                  <c:v>Smwt. Fav.</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Local firefighters</c:v>
                </c:pt>
                <c:pt idx="1">
                  <c:v>Local nurses</c:v>
                </c:pt>
                <c:pt idx="2">
                  <c:v>Local farmers</c:v>
                </c:pt>
                <c:pt idx="3">
                  <c:v>Local small business owners</c:v>
                </c:pt>
                <c:pt idx="4">
                  <c:v>Local public school teachers</c:v>
                </c:pt>
                <c:pt idx="5">
                  <c:v>Monterey County Sheriff's deputies</c:v>
                </c:pt>
                <c:pt idx="6">
                  <c:v>Parent-teacher organizations</c:v>
                </c:pt>
                <c:pt idx="7">
                  <c:v>The Spreckels Union School District</c:v>
                </c:pt>
                <c:pt idx="9">
                  <c:v>Monterey County Farm Bureau</c:v>
                </c:pt>
                <c:pt idx="10">
                  <c:v>^Local taxpayer organizations</c:v>
                </c:pt>
              </c:strCache>
            </c:strRef>
          </c:cat>
          <c:val>
            <c:numRef>
              <c:f>Sheet1!$C$2:$C$12</c:f>
              <c:numCache>
                <c:formatCode>0%</c:formatCode>
                <c:ptCount val="11"/>
                <c:pt idx="0">
                  <c:v>0.28999999999999998</c:v>
                </c:pt>
                <c:pt idx="1">
                  <c:v>0.36</c:v>
                </c:pt>
                <c:pt idx="2">
                  <c:v>0.42</c:v>
                </c:pt>
                <c:pt idx="3">
                  <c:v>0.47</c:v>
                </c:pt>
                <c:pt idx="4">
                  <c:v>0.35</c:v>
                </c:pt>
                <c:pt idx="5">
                  <c:v>0.49</c:v>
                </c:pt>
                <c:pt idx="6">
                  <c:v>0.51</c:v>
                </c:pt>
                <c:pt idx="7">
                  <c:v>0.4</c:v>
                </c:pt>
                <c:pt idx="8">
                  <c:v>0.41</c:v>
                </c:pt>
                <c:pt idx="9">
                  <c:v>0.44</c:v>
                </c:pt>
                <c:pt idx="10">
                  <c:v>0.32</c:v>
                </c:pt>
              </c:numCache>
            </c:numRef>
          </c:val>
          <c:extLst>
            <c:ext xmlns:c16="http://schemas.microsoft.com/office/drawing/2014/chart" uri="{C3380CC4-5D6E-409C-BE32-E72D297353CC}">
              <c16:uniqueId val="{00000001-6651-46F2-84C6-DE00E53AB46E}"/>
            </c:ext>
          </c:extLst>
        </c:ser>
        <c:ser>
          <c:idx val="2"/>
          <c:order val="2"/>
          <c:tx>
            <c:strRef>
              <c:f>Sheet1!$D$1</c:f>
              <c:strCache>
                <c:ptCount val="1"/>
                <c:pt idx="0">
                  <c:v>Smwt. Unfav.</c:v>
                </c:pt>
              </c:strCache>
            </c:strRef>
          </c:tx>
          <c:spPr>
            <a:solidFill>
              <a:schemeClr val="accent5"/>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6651-46F2-84C6-DE00E53AB46E}"/>
                </c:ext>
              </c:extLst>
            </c:dLbl>
            <c:dLbl>
              <c:idx val="1"/>
              <c:delete val="1"/>
              <c:extLst>
                <c:ext xmlns:c15="http://schemas.microsoft.com/office/drawing/2012/chart" uri="{CE6537A1-D6FC-4f65-9D91-7224C49458BB}"/>
                <c:ext xmlns:c16="http://schemas.microsoft.com/office/drawing/2014/chart" uri="{C3380CC4-5D6E-409C-BE32-E72D297353CC}">
                  <c16:uniqueId val="{00000006-6651-46F2-84C6-DE00E53AB46E}"/>
                </c:ext>
              </c:extLst>
            </c:dLbl>
            <c:dLbl>
              <c:idx val="2"/>
              <c:spPr>
                <a:noFill/>
                <a:ln>
                  <a:noFill/>
                </a:ln>
                <a:effectLst/>
              </c:spPr>
              <c:txPr>
                <a:bodyPr wrap="square" lIns="38100" tIns="19050" rIns="38100" bIns="19050" anchor="ctr">
                  <a:spAutoFit/>
                </a:bodyPr>
                <a:lstStyle/>
                <a:p>
                  <a:pPr>
                    <a:defRPr sz="14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9-6651-46F2-84C6-DE00E53AB46E}"/>
                </c:ext>
              </c:extLst>
            </c:dLbl>
            <c:dLbl>
              <c:idx val="3"/>
              <c:spPr>
                <a:noFill/>
                <a:ln>
                  <a:noFill/>
                </a:ln>
                <a:effectLst/>
              </c:spPr>
              <c:txPr>
                <a:bodyPr wrap="square" lIns="38100" tIns="19050" rIns="38100" bIns="19050" anchor="ctr">
                  <a:spAutoFit/>
                </a:bodyPr>
                <a:lstStyle/>
                <a:p>
                  <a:pPr>
                    <a:defRPr sz="14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6651-46F2-84C6-DE00E53AB46E}"/>
                </c:ext>
              </c:extLst>
            </c:dLbl>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Local firefighters</c:v>
                </c:pt>
                <c:pt idx="1">
                  <c:v>Local nurses</c:v>
                </c:pt>
                <c:pt idx="2">
                  <c:v>Local farmers</c:v>
                </c:pt>
                <c:pt idx="3">
                  <c:v>Local small business owners</c:v>
                </c:pt>
                <c:pt idx="4">
                  <c:v>Local public school teachers</c:v>
                </c:pt>
                <c:pt idx="5">
                  <c:v>Monterey County Sheriff's deputies</c:v>
                </c:pt>
                <c:pt idx="6">
                  <c:v>Parent-teacher organizations</c:v>
                </c:pt>
                <c:pt idx="7">
                  <c:v>The Spreckels Union School District</c:v>
                </c:pt>
                <c:pt idx="9">
                  <c:v>Monterey County Farm Bureau</c:v>
                </c:pt>
                <c:pt idx="10">
                  <c:v>^Local taxpayer organizations</c:v>
                </c:pt>
              </c:strCache>
            </c:strRef>
          </c:cat>
          <c:val>
            <c:numRef>
              <c:f>Sheet1!$D$2:$D$12</c:f>
              <c:numCache>
                <c:formatCode>0%</c:formatCode>
                <c:ptCount val="11"/>
                <c:pt idx="0">
                  <c:v>0.01</c:v>
                </c:pt>
                <c:pt idx="1">
                  <c:v>0.02</c:v>
                </c:pt>
                <c:pt idx="2">
                  <c:v>0.06</c:v>
                </c:pt>
                <c:pt idx="3">
                  <c:v>0.06</c:v>
                </c:pt>
                <c:pt idx="4">
                  <c:v>0.09</c:v>
                </c:pt>
                <c:pt idx="5">
                  <c:v>0.12</c:v>
                </c:pt>
                <c:pt idx="6">
                  <c:v>0.08</c:v>
                </c:pt>
                <c:pt idx="7">
                  <c:v>0.1</c:v>
                </c:pt>
                <c:pt idx="8">
                  <c:v>0.12</c:v>
                </c:pt>
                <c:pt idx="9">
                  <c:v>7.0000000000000007E-2</c:v>
                </c:pt>
                <c:pt idx="10">
                  <c:v>0.15</c:v>
                </c:pt>
              </c:numCache>
            </c:numRef>
          </c:val>
          <c:extLst>
            <c:ext xmlns:c16="http://schemas.microsoft.com/office/drawing/2014/chart" uri="{C3380CC4-5D6E-409C-BE32-E72D297353CC}">
              <c16:uniqueId val="{00000002-6651-46F2-84C6-DE00E53AB46E}"/>
            </c:ext>
          </c:extLst>
        </c:ser>
        <c:ser>
          <c:idx val="3"/>
          <c:order val="3"/>
          <c:tx>
            <c:strRef>
              <c:f>Sheet1!$E$1</c:f>
              <c:strCache>
                <c:ptCount val="1"/>
                <c:pt idx="0">
                  <c:v>Very Unfav.</c:v>
                </c:pt>
              </c:strCache>
            </c:strRef>
          </c:tx>
          <c:spPr>
            <a:solidFill>
              <a:schemeClr val="accent4"/>
            </a:solidFill>
          </c:spPr>
          <c:invertIfNegative val="0"/>
          <c:dLbls>
            <c:dLbl>
              <c:idx val="4"/>
              <c:spPr>
                <a:noFill/>
                <a:ln>
                  <a:noFill/>
                </a:ln>
                <a:effectLst/>
              </c:spPr>
              <c:txPr>
                <a:bodyPr wrap="square" lIns="38100" tIns="19050" rIns="38100" bIns="19050" anchor="ctr">
                  <a:spAutoFit/>
                </a:bodyPr>
                <a:lstStyle/>
                <a:p>
                  <a:pPr>
                    <a:defRPr sz="1200">
                      <a:solidFill>
                        <a:schemeClr val="accent3"/>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651-46F2-84C6-DE00E53AB46E}"/>
                </c:ext>
              </c:extLst>
            </c:dLbl>
            <c:dLbl>
              <c:idx val="7"/>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8"/>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651-46F2-84C6-DE00E53AB46E}"/>
                </c:ext>
              </c:extLst>
            </c:dLbl>
            <c:dLbl>
              <c:idx val="10"/>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Sheet1!$A$2:$A$12</c:f>
              <c:strCache>
                <c:ptCount val="11"/>
                <c:pt idx="0">
                  <c:v>Local firefighters</c:v>
                </c:pt>
                <c:pt idx="1">
                  <c:v>Local nurses</c:v>
                </c:pt>
                <c:pt idx="2">
                  <c:v>Local farmers</c:v>
                </c:pt>
                <c:pt idx="3">
                  <c:v>Local small business owners</c:v>
                </c:pt>
                <c:pt idx="4">
                  <c:v>Local public school teachers</c:v>
                </c:pt>
                <c:pt idx="5">
                  <c:v>Monterey County Sheriff's deputies</c:v>
                </c:pt>
                <c:pt idx="6">
                  <c:v>Parent-teacher organizations</c:v>
                </c:pt>
                <c:pt idx="7">
                  <c:v>The Spreckels Union School District</c:v>
                </c:pt>
                <c:pt idx="9">
                  <c:v>Monterey County Farm Bureau</c:v>
                </c:pt>
                <c:pt idx="10">
                  <c:v>^Local taxpayer organizations</c:v>
                </c:pt>
              </c:strCache>
            </c:strRef>
          </c:cat>
          <c:val>
            <c:numRef>
              <c:f>Sheet1!$E$2:$E$12</c:f>
              <c:numCache>
                <c:formatCode>0%</c:formatCode>
                <c:ptCount val="11"/>
                <c:pt idx="0">
                  <c:v>0</c:v>
                </c:pt>
                <c:pt idx="1">
                  <c:v>0.04</c:v>
                </c:pt>
                <c:pt idx="2">
                  <c:v>0.01</c:v>
                </c:pt>
                <c:pt idx="3">
                  <c:v>0</c:v>
                </c:pt>
                <c:pt idx="4">
                  <c:v>0.05</c:v>
                </c:pt>
                <c:pt idx="5">
                  <c:v>0</c:v>
                </c:pt>
                <c:pt idx="6">
                  <c:v>0.01</c:v>
                </c:pt>
                <c:pt idx="7">
                  <c:v>0.1</c:v>
                </c:pt>
                <c:pt idx="8">
                  <c:v>0.08</c:v>
                </c:pt>
                <c:pt idx="9">
                  <c:v>0.01</c:v>
                </c:pt>
                <c:pt idx="10">
                  <c:v>0.06</c:v>
                </c:pt>
              </c:numCache>
            </c:numRef>
          </c:val>
          <c:extLst>
            <c:ext xmlns:c16="http://schemas.microsoft.com/office/drawing/2014/chart" uri="{C3380CC4-5D6E-409C-BE32-E72D297353CC}">
              <c16:uniqueId val="{00000003-6651-46F2-84C6-DE00E53AB46E}"/>
            </c:ext>
          </c:extLst>
        </c:ser>
        <c:ser>
          <c:idx val="4"/>
          <c:order val="4"/>
          <c:tx>
            <c:strRef>
              <c:f>Sheet1!$F$1</c:f>
              <c:strCache>
                <c:ptCount val="1"/>
                <c:pt idx="0">
                  <c:v>*Never Heard of/Heard of /Can't Rate/Don't Know</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Local firefighters</c:v>
                </c:pt>
                <c:pt idx="1">
                  <c:v>Local nurses</c:v>
                </c:pt>
                <c:pt idx="2">
                  <c:v>Local farmers</c:v>
                </c:pt>
                <c:pt idx="3">
                  <c:v>Local small business owners</c:v>
                </c:pt>
                <c:pt idx="4">
                  <c:v>Local public school teachers</c:v>
                </c:pt>
                <c:pt idx="5">
                  <c:v>Monterey County Sheriff's deputies</c:v>
                </c:pt>
                <c:pt idx="6">
                  <c:v>Parent-teacher organizations</c:v>
                </c:pt>
                <c:pt idx="7">
                  <c:v>The Spreckels Union School District</c:v>
                </c:pt>
                <c:pt idx="9">
                  <c:v>Monterey County Farm Bureau</c:v>
                </c:pt>
                <c:pt idx="10">
                  <c:v>^Local taxpayer organizations</c:v>
                </c:pt>
              </c:strCache>
            </c:strRef>
          </c:cat>
          <c:val>
            <c:numRef>
              <c:f>Sheet1!$F$2:$F$12</c:f>
              <c:numCache>
                <c:formatCode>0%</c:formatCode>
                <c:ptCount val="11"/>
                <c:pt idx="0">
                  <c:v>0.08</c:v>
                </c:pt>
                <c:pt idx="1">
                  <c:v>0.11</c:v>
                </c:pt>
                <c:pt idx="2">
                  <c:v>0.11</c:v>
                </c:pt>
                <c:pt idx="3">
                  <c:v>0.13</c:v>
                </c:pt>
                <c:pt idx="4">
                  <c:v>0.08</c:v>
                </c:pt>
                <c:pt idx="5">
                  <c:v>0.11</c:v>
                </c:pt>
                <c:pt idx="6">
                  <c:v>0.18</c:v>
                </c:pt>
                <c:pt idx="7">
                  <c:v>0.13</c:v>
                </c:pt>
                <c:pt idx="8">
                  <c:v>0.24</c:v>
                </c:pt>
                <c:pt idx="9">
                  <c:v>0.37</c:v>
                </c:pt>
                <c:pt idx="10">
                  <c:v>0.42000000000000004</c:v>
                </c:pt>
              </c:numCache>
            </c:numRef>
          </c:val>
          <c:extLst>
            <c:ext xmlns:c16="http://schemas.microsoft.com/office/drawing/2014/chart" uri="{C3380CC4-5D6E-409C-BE32-E72D297353CC}">
              <c16:uniqueId val="{00000004-6651-46F2-84C6-DE00E53AB46E}"/>
            </c:ext>
          </c:extLst>
        </c:ser>
        <c:dLbls>
          <c:dLblPos val="ctr"/>
          <c:showLegendKey val="0"/>
          <c:showVal val="1"/>
          <c:showCatName val="0"/>
          <c:showSerName val="0"/>
          <c:showPercent val="0"/>
          <c:showBubbleSize val="0"/>
        </c:dLbls>
        <c:gapWidth val="16"/>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6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7.8803150503166539E-2"/>
          <c:y val="1.6345968209022458E-2"/>
          <c:w val="0.9"/>
          <c:h val="5.1374643364543435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653197925349276"/>
          <c:y val="8.6435549064701939E-2"/>
          <c:w val="0.38625746294199337"/>
          <c:h val="0.85175024853310921"/>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c:spPr>
          <c:invertIfNegative val="0"/>
          <c:dLbls>
            <c:spPr>
              <a:noFill/>
              <a:ln>
                <a:noFill/>
              </a:ln>
              <a:effectLst/>
            </c:spPr>
            <c:txPr>
              <a:bodyPr/>
              <a:lstStyle/>
              <a:p>
                <a:pPr>
                  <a:defRPr sz="16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^Ensuring the District's schools qualify for potential state matching funds</c:v>
                </c:pt>
                <c:pt idx="1">
                  <c:v>^Making sure that both the elementary school and middle school receive funding from the measure</c:v>
                </c:pt>
                <c:pt idx="2">
                  <c:v>Repairing unsafe play areas</c:v>
                </c:pt>
                <c:pt idx="3">
                  <c:v>Updating and repairing drinking water fountains</c:v>
                </c:pt>
                <c:pt idx="4">
                  <c:v>Repairing schools and classrooms</c:v>
                </c:pt>
                <c:pt idx="5">
                  <c:v>Improving classrooms for children with special needs</c:v>
                </c:pt>
                <c:pt idx="6">
                  <c:v>Upgrading outdated electrical systems</c:v>
                </c:pt>
                <c:pt idx="7">
                  <c:v>Upgrading outdated sewer systems</c:v>
                </c:pt>
                <c:pt idx="8">
                  <c:v>Requiring citizens oversight</c:v>
                </c:pt>
                <c:pt idx="9">
                  <c:v>Providing adequate classrooms for speech and
special needs therapy</c:v>
                </c:pt>
                <c:pt idx="10">
                  <c:v>Updating classroom technology for 
21st century learning</c:v>
                </c:pt>
              </c:strCache>
            </c:strRef>
          </c:cat>
          <c:val>
            <c:numRef>
              <c:f>Sheet1!$B$2:$B$12</c:f>
              <c:numCache>
                <c:formatCode>0%</c:formatCode>
                <c:ptCount val="11"/>
                <c:pt idx="0">
                  <c:v>0.37</c:v>
                </c:pt>
                <c:pt idx="1">
                  <c:v>0.47</c:v>
                </c:pt>
                <c:pt idx="2">
                  <c:v>0.32</c:v>
                </c:pt>
                <c:pt idx="3">
                  <c:v>0.41</c:v>
                </c:pt>
                <c:pt idx="4">
                  <c:v>0.35</c:v>
                </c:pt>
                <c:pt idx="5">
                  <c:v>0.28999999999999998</c:v>
                </c:pt>
                <c:pt idx="6">
                  <c:v>0.34</c:v>
                </c:pt>
                <c:pt idx="7">
                  <c:v>0.33</c:v>
                </c:pt>
                <c:pt idx="8">
                  <c:v>0.42</c:v>
                </c:pt>
                <c:pt idx="9">
                  <c:v>0.35</c:v>
                </c:pt>
                <c:pt idx="10">
                  <c:v>0.28000000000000003</c:v>
                </c:pt>
              </c:numCache>
            </c:numRef>
          </c:val>
          <c:extLst>
            <c:ext xmlns:c16="http://schemas.microsoft.com/office/drawing/2014/chart" uri="{C3380CC4-5D6E-409C-BE32-E72D297353CC}">
              <c16:uniqueId val="{00000000-E74D-48CF-9EBC-9DA0D9F5C754}"/>
            </c:ext>
          </c:extLst>
        </c:ser>
        <c:ser>
          <c:idx val="1"/>
          <c:order val="1"/>
          <c:tx>
            <c:strRef>
              <c:f>Sheet1!$C$1</c:f>
              <c:strCache>
                <c:ptCount val="1"/>
                <c:pt idx="0">
                  <c:v>Very Impt.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^Ensuring the District's schools qualify for potential state matching funds</c:v>
                </c:pt>
                <c:pt idx="1">
                  <c:v>^Making sure that both the elementary school and middle school receive funding from the measure</c:v>
                </c:pt>
                <c:pt idx="2">
                  <c:v>Repairing unsafe play areas</c:v>
                </c:pt>
                <c:pt idx="3">
                  <c:v>Updating and repairing drinking water fountains</c:v>
                </c:pt>
                <c:pt idx="4">
                  <c:v>Repairing schools and classrooms</c:v>
                </c:pt>
                <c:pt idx="5">
                  <c:v>Improving classrooms for children with special needs</c:v>
                </c:pt>
                <c:pt idx="6">
                  <c:v>Upgrading outdated electrical systems</c:v>
                </c:pt>
                <c:pt idx="7">
                  <c:v>Upgrading outdated sewer systems</c:v>
                </c:pt>
                <c:pt idx="8">
                  <c:v>Requiring citizens oversight</c:v>
                </c:pt>
                <c:pt idx="9">
                  <c:v>Providing adequate classrooms for speech and
special needs therapy</c:v>
                </c:pt>
                <c:pt idx="10">
                  <c:v>Updating classroom technology for 
21st century learning</c:v>
                </c:pt>
              </c:strCache>
            </c:strRef>
          </c:cat>
          <c:val>
            <c:numRef>
              <c:f>Sheet1!$C$2:$C$12</c:f>
              <c:numCache>
                <c:formatCode>0%</c:formatCode>
                <c:ptCount val="11"/>
                <c:pt idx="0">
                  <c:v>0.37</c:v>
                </c:pt>
                <c:pt idx="1">
                  <c:v>0.26</c:v>
                </c:pt>
                <c:pt idx="2">
                  <c:v>0.4</c:v>
                </c:pt>
                <c:pt idx="3">
                  <c:v>0.3</c:v>
                </c:pt>
                <c:pt idx="4">
                  <c:v>0.36</c:v>
                </c:pt>
                <c:pt idx="5">
                  <c:v>0.42</c:v>
                </c:pt>
                <c:pt idx="6">
                  <c:v>0.36</c:v>
                </c:pt>
                <c:pt idx="7">
                  <c:v>0.37</c:v>
                </c:pt>
                <c:pt idx="8">
                  <c:v>0.27</c:v>
                </c:pt>
                <c:pt idx="9">
                  <c:v>0.33</c:v>
                </c:pt>
                <c:pt idx="10">
                  <c:v>0.39</c:v>
                </c:pt>
              </c:numCache>
            </c:numRef>
          </c:val>
          <c:extLst>
            <c:ext xmlns:c16="http://schemas.microsoft.com/office/drawing/2014/chart" uri="{C3380CC4-5D6E-409C-BE32-E72D297353CC}">
              <c16:uniqueId val="{00000001-E74D-48CF-9EBC-9DA0D9F5C754}"/>
            </c:ext>
          </c:extLst>
        </c:ser>
        <c:ser>
          <c:idx val="2"/>
          <c:order val="2"/>
          <c:tx>
            <c:strRef>
              <c:f>Sheet1!$D$1</c:f>
              <c:strCache>
                <c:ptCount val="1"/>
                <c:pt idx="0">
                  <c:v>Smwt. Impt.</c:v>
                </c:pt>
              </c:strCache>
            </c:strRef>
          </c:tx>
          <c:spPr>
            <a:solidFill>
              <a:schemeClr val="bg2"/>
            </a:solidFill>
            <a:ln>
              <a:noFill/>
            </a:ln>
          </c:spPr>
          <c:invertIfNegative val="0"/>
          <c:dLbls>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^Ensuring the District's schools qualify for potential state matching funds</c:v>
                </c:pt>
                <c:pt idx="1">
                  <c:v>^Making sure that both the elementary school and middle school receive funding from the measure</c:v>
                </c:pt>
                <c:pt idx="2">
                  <c:v>Repairing unsafe play areas</c:v>
                </c:pt>
                <c:pt idx="3">
                  <c:v>Updating and repairing drinking water fountains</c:v>
                </c:pt>
                <c:pt idx="4">
                  <c:v>Repairing schools and classrooms</c:v>
                </c:pt>
                <c:pt idx="5">
                  <c:v>Improving classrooms for children with special needs</c:v>
                </c:pt>
                <c:pt idx="6">
                  <c:v>Upgrading outdated electrical systems</c:v>
                </c:pt>
                <c:pt idx="7">
                  <c:v>Upgrading outdated sewer systems</c:v>
                </c:pt>
                <c:pt idx="8">
                  <c:v>Requiring citizens oversight</c:v>
                </c:pt>
                <c:pt idx="9">
                  <c:v>Providing adequate classrooms for speech and
special needs therapy</c:v>
                </c:pt>
                <c:pt idx="10">
                  <c:v>Updating classroom technology for 
21st century learning</c:v>
                </c:pt>
              </c:strCache>
            </c:strRef>
          </c:cat>
          <c:val>
            <c:numRef>
              <c:f>Sheet1!$D$2:$D$12</c:f>
              <c:numCache>
                <c:formatCode>0%</c:formatCode>
                <c:ptCount val="11"/>
                <c:pt idx="0">
                  <c:v>0.13</c:v>
                </c:pt>
                <c:pt idx="1">
                  <c:v>0.12</c:v>
                </c:pt>
                <c:pt idx="2">
                  <c:v>0.17</c:v>
                </c:pt>
                <c:pt idx="3">
                  <c:v>0.13</c:v>
                </c:pt>
                <c:pt idx="4">
                  <c:v>0.18</c:v>
                </c:pt>
                <c:pt idx="5">
                  <c:v>0.18</c:v>
                </c:pt>
                <c:pt idx="6">
                  <c:v>0.18</c:v>
                </c:pt>
                <c:pt idx="7">
                  <c:v>0.13</c:v>
                </c:pt>
                <c:pt idx="8">
                  <c:v>0.15</c:v>
                </c:pt>
                <c:pt idx="9">
                  <c:v>0.16</c:v>
                </c:pt>
                <c:pt idx="10">
                  <c:v>0.18</c:v>
                </c:pt>
              </c:numCache>
            </c:numRef>
          </c:val>
          <c:extLst>
            <c:ext xmlns:c16="http://schemas.microsoft.com/office/drawing/2014/chart" uri="{C3380CC4-5D6E-409C-BE32-E72D297353CC}">
              <c16:uniqueId val="{00000002-E74D-48CF-9EBC-9DA0D9F5C754}"/>
            </c:ext>
          </c:extLst>
        </c:ser>
        <c:ser>
          <c:idx val="3"/>
          <c:order val="3"/>
          <c:tx>
            <c:strRef>
              <c:f>Sheet1!$E$1</c:f>
              <c:strCache>
                <c:ptCount val="1"/>
                <c:pt idx="0">
                  <c:v>Not Too Impt.</c:v>
                </c:pt>
              </c:strCache>
            </c:strRef>
          </c:tx>
          <c:spPr>
            <a:solidFill>
              <a:schemeClr val="accent4"/>
            </a:solidFill>
            <a:ln>
              <a:noFill/>
            </a:ln>
          </c:spPr>
          <c:invertIfNegative val="0"/>
          <c:dLbls>
            <c:dLbl>
              <c:idx val="5"/>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E74D-48CF-9EBC-9DA0D9F5C754}"/>
                </c:ext>
              </c:extLst>
            </c:dLbl>
            <c:dLbl>
              <c:idx val="6"/>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B-E74D-48CF-9EBC-9DA0D9F5C754}"/>
                </c:ext>
              </c:extLst>
            </c:dLbl>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^Ensuring the District's schools qualify for potential state matching funds</c:v>
                </c:pt>
                <c:pt idx="1">
                  <c:v>^Making sure that both the elementary school and middle school receive funding from the measure</c:v>
                </c:pt>
                <c:pt idx="2">
                  <c:v>Repairing unsafe play areas</c:v>
                </c:pt>
                <c:pt idx="3">
                  <c:v>Updating and repairing drinking water fountains</c:v>
                </c:pt>
                <c:pt idx="4">
                  <c:v>Repairing schools and classrooms</c:v>
                </c:pt>
                <c:pt idx="5">
                  <c:v>Improving classrooms for children with special needs</c:v>
                </c:pt>
                <c:pt idx="6">
                  <c:v>Upgrading outdated electrical systems</c:v>
                </c:pt>
                <c:pt idx="7">
                  <c:v>Upgrading outdated sewer systems</c:v>
                </c:pt>
                <c:pt idx="8">
                  <c:v>Requiring citizens oversight</c:v>
                </c:pt>
                <c:pt idx="9">
                  <c:v>Providing adequate classrooms for speech and
special needs therapy</c:v>
                </c:pt>
                <c:pt idx="10">
                  <c:v>Updating classroom technology for 
21st century learning</c:v>
                </c:pt>
              </c:strCache>
            </c:strRef>
          </c:cat>
          <c:val>
            <c:numRef>
              <c:f>Sheet1!$E$2:$E$12</c:f>
              <c:numCache>
                <c:formatCode>0%</c:formatCode>
                <c:ptCount val="11"/>
                <c:pt idx="0">
                  <c:v>0.09</c:v>
                </c:pt>
                <c:pt idx="1">
                  <c:v>0.11</c:v>
                </c:pt>
                <c:pt idx="2">
                  <c:v>0.08</c:v>
                </c:pt>
                <c:pt idx="3">
                  <c:v>0.14000000000000001</c:v>
                </c:pt>
                <c:pt idx="4">
                  <c:v>0.1</c:v>
                </c:pt>
                <c:pt idx="5">
                  <c:v>7.0000000000000007E-2</c:v>
                </c:pt>
                <c:pt idx="6">
                  <c:v>7.0000000000000007E-2</c:v>
                </c:pt>
                <c:pt idx="7">
                  <c:v>0.12</c:v>
                </c:pt>
                <c:pt idx="8">
                  <c:v>0.11</c:v>
                </c:pt>
                <c:pt idx="9">
                  <c:v>0.13</c:v>
                </c:pt>
                <c:pt idx="10">
                  <c:v>0.13</c:v>
                </c:pt>
              </c:numCache>
            </c:numRef>
          </c:val>
          <c:extLst>
            <c:ext xmlns:c16="http://schemas.microsoft.com/office/drawing/2014/chart" uri="{C3380CC4-5D6E-409C-BE32-E72D297353CC}">
              <c16:uniqueId val="{00000006-E74D-48CF-9EBC-9DA0D9F5C754}"/>
            </c:ext>
          </c:extLst>
        </c:ser>
        <c:ser>
          <c:idx val="4"/>
          <c:order val="4"/>
          <c:tx>
            <c:strRef>
              <c:f>Sheet1!$F$1</c:f>
              <c:strCache>
                <c:ptCount val="1"/>
                <c:pt idx="0">
                  <c:v>Don't Know</c:v>
                </c:pt>
              </c:strCache>
            </c:strRef>
          </c:tx>
          <c:spPr>
            <a:solidFill>
              <a:schemeClr val="accent6"/>
            </a:solidFill>
            <a:ln>
              <a:no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C-E74D-48CF-9EBC-9DA0D9F5C754}"/>
                </c:ext>
              </c:extLst>
            </c:dLbl>
            <c:dLbl>
              <c:idx val="3"/>
              <c:delete val="1"/>
              <c:extLst>
                <c:ext xmlns:c15="http://schemas.microsoft.com/office/drawing/2012/chart" uri="{CE6537A1-D6FC-4f65-9D91-7224C49458BB}"/>
                <c:ext xmlns:c16="http://schemas.microsoft.com/office/drawing/2014/chart" uri="{C3380CC4-5D6E-409C-BE32-E72D297353CC}">
                  <c16:uniqueId val="{0000000D-E74D-48CF-9EBC-9DA0D9F5C754}"/>
                </c:ext>
              </c:extLst>
            </c:dLbl>
            <c:dLbl>
              <c:idx val="4"/>
              <c:delete val="1"/>
              <c:extLst>
                <c:ext xmlns:c15="http://schemas.microsoft.com/office/drawing/2012/chart" uri="{CE6537A1-D6FC-4f65-9D91-7224C49458BB}"/>
                <c:ext xmlns:c16="http://schemas.microsoft.com/office/drawing/2014/chart" uri="{C3380CC4-5D6E-409C-BE32-E72D297353CC}">
                  <c16:uniqueId val="{0000000E-E74D-48CF-9EBC-9DA0D9F5C754}"/>
                </c:ext>
              </c:extLst>
            </c:dLbl>
            <c:dLbl>
              <c:idx val="5"/>
              <c:delete val="1"/>
              <c:extLst>
                <c:ext xmlns:c15="http://schemas.microsoft.com/office/drawing/2012/chart" uri="{CE6537A1-D6FC-4f65-9D91-7224C49458BB}"/>
                <c:ext xmlns:c16="http://schemas.microsoft.com/office/drawing/2014/chart" uri="{C3380CC4-5D6E-409C-BE32-E72D297353CC}">
                  <c16:uniqueId val="{0000000F-E74D-48CF-9EBC-9DA0D9F5C754}"/>
                </c:ext>
              </c:extLst>
            </c:dLbl>
            <c:dLbl>
              <c:idx val="8"/>
              <c:delete val="1"/>
              <c:extLst>
                <c:ext xmlns:c15="http://schemas.microsoft.com/office/drawing/2012/chart" uri="{CE6537A1-D6FC-4f65-9D91-7224C49458BB}"/>
                <c:ext xmlns:c16="http://schemas.microsoft.com/office/drawing/2014/chart" uri="{C3380CC4-5D6E-409C-BE32-E72D297353CC}">
                  <c16:uniqueId val="{00000010-E74D-48CF-9EBC-9DA0D9F5C754}"/>
                </c:ext>
              </c:extLst>
            </c:dLbl>
            <c:dLbl>
              <c:idx val="9"/>
              <c:delete val="1"/>
              <c:extLst>
                <c:ext xmlns:c15="http://schemas.microsoft.com/office/drawing/2012/chart" uri="{CE6537A1-D6FC-4f65-9D91-7224C49458BB}"/>
                <c:ext xmlns:c16="http://schemas.microsoft.com/office/drawing/2014/chart" uri="{C3380CC4-5D6E-409C-BE32-E72D297353CC}">
                  <c16:uniqueId val="{00000011-E74D-48CF-9EBC-9DA0D9F5C754}"/>
                </c:ext>
              </c:extLst>
            </c:dLbl>
            <c:dLbl>
              <c:idx val="10"/>
              <c:delete val="1"/>
              <c:extLst>
                <c:ext xmlns:c15="http://schemas.microsoft.com/office/drawing/2012/chart" uri="{CE6537A1-D6FC-4f65-9D91-7224C49458BB}"/>
                <c:ext xmlns:c16="http://schemas.microsoft.com/office/drawing/2014/chart" uri="{C3380CC4-5D6E-409C-BE32-E72D297353CC}">
                  <c16:uniqueId val="{00000012-E74D-48CF-9EBC-9DA0D9F5C754}"/>
                </c:ext>
              </c:extLst>
            </c:dLbl>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^Ensuring the District's schools qualify for potential state matching funds</c:v>
                </c:pt>
                <c:pt idx="1">
                  <c:v>^Making sure that both the elementary school and middle school receive funding from the measure</c:v>
                </c:pt>
                <c:pt idx="2">
                  <c:v>Repairing unsafe play areas</c:v>
                </c:pt>
                <c:pt idx="3">
                  <c:v>Updating and repairing drinking water fountains</c:v>
                </c:pt>
                <c:pt idx="4">
                  <c:v>Repairing schools and classrooms</c:v>
                </c:pt>
                <c:pt idx="5">
                  <c:v>Improving classrooms for children with special needs</c:v>
                </c:pt>
                <c:pt idx="6">
                  <c:v>Upgrading outdated electrical systems</c:v>
                </c:pt>
                <c:pt idx="7">
                  <c:v>Upgrading outdated sewer systems</c:v>
                </c:pt>
                <c:pt idx="8">
                  <c:v>Requiring citizens oversight</c:v>
                </c:pt>
                <c:pt idx="9">
                  <c:v>Providing adequate classrooms for speech and
special needs therapy</c:v>
                </c:pt>
                <c:pt idx="10">
                  <c:v>Updating classroom technology for 
21st century learning</c:v>
                </c:pt>
              </c:strCache>
            </c:strRef>
          </c:cat>
          <c:val>
            <c:numRef>
              <c:f>Sheet1!$F$2:$F$12</c:f>
              <c:numCache>
                <c:formatCode>0%</c:formatCode>
                <c:ptCount val="11"/>
                <c:pt idx="0">
                  <c:v>0.05</c:v>
                </c:pt>
                <c:pt idx="1">
                  <c:v>0.05</c:v>
                </c:pt>
                <c:pt idx="2">
                  <c:v>0.04</c:v>
                </c:pt>
                <c:pt idx="3">
                  <c:v>0.02</c:v>
                </c:pt>
                <c:pt idx="4">
                  <c:v>0.02</c:v>
                </c:pt>
                <c:pt idx="5">
                  <c:v>0.04</c:v>
                </c:pt>
                <c:pt idx="6">
                  <c:v>0.05</c:v>
                </c:pt>
                <c:pt idx="7">
                  <c:v>0.05</c:v>
                </c:pt>
                <c:pt idx="8">
                  <c:v>0.04</c:v>
                </c:pt>
                <c:pt idx="9">
                  <c:v>0.02</c:v>
                </c:pt>
                <c:pt idx="10">
                  <c:v>0.01</c:v>
                </c:pt>
              </c:numCache>
            </c:numRef>
          </c:val>
          <c:extLst>
            <c:ext xmlns:c16="http://schemas.microsoft.com/office/drawing/2014/chart" uri="{C3380CC4-5D6E-409C-BE32-E72D297353CC}">
              <c16:uniqueId val="{00000009-E74D-48CF-9EBC-9DA0D9F5C754}"/>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ts val="1500"/>
              </a:lnSpc>
              <a:defRPr sz="16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33362965092569158"/>
          <c:y val="1.850832864379337E-2"/>
          <c:w val="0.60884519827461425"/>
          <c:h val="5.5300346022010394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62775007697991"/>
          <c:y val="8.6435549064701939E-2"/>
          <c:w val="0.47016172996760336"/>
          <c:h val="0.85175024853310921"/>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c:spPr>
          <c:invertIfNegative val="0"/>
          <c:dLbls>
            <c:spPr>
              <a:noFill/>
              <a:ln>
                <a:noFill/>
              </a:ln>
              <a:effectLst/>
            </c:spPr>
            <c:txPr>
              <a:bodyPr/>
              <a:lstStyle/>
              <a:p>
                <a:pPr>
                  <a:defRPr sz="16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Improving fire safety</c:v>
                </c:pt>
                <c:pt idx="1">
                  <c:v>Maintaining school security</c:v>
                </c:pt>
                <c:pt idx="2">
                  <c:v>Repairing school walls and windows</c:v>
                </c:pt>
                <c:pt idx="3">
                  <c:v>Updating classroom technology</c:v>
                </c:pt>
                <c:pt idx="4">
                  <c:v>Repairing school buildings and classrooms</c:v>
                </c:pt>
                <c:pt idx="5">
                  <c:v>Upgrading outdated heating, ventilation,
and air conditioning systems</c:v>
                </c:pt>
                <c:pt idx="6">
                  <c:v>Requiring all funds for local schools</c:v>
                </c:pt>
                <c:pt idx="7">
                  <c:v>Updating science and computer labs</c:v>
                </c:pt>
                <c:pt idx="8">
                  <c:v>Improving emergency communications systems</c:v>
                </c:pt>
              </c:strCache>
            </c:strRef>
          </c:cat>
          <c:val>
            <c:numRef>
              <c:f>Sheet1!$B$2:$B$10</c:f>
              <c:numCache>
                <c:formatCode>0%</c:formatCode>
                <c:ptCount val="9"/>
                <c:pt idx="0">
                  <c:v>0.37</c:v>
                </c:pt>
                <c:pt idx="1">
                  <c:v>0.32</c:v>
                </c:pt>
                <c:pt idx="2">
                  <c:v>0.28999999999999998</c:v>
                </c:pt>
                <c:pt idx="3">
                  <c:v>0.27</c:v>
                </c:pt>
                <c:pt idx="4">
                  <c:v>0.25</c:v>
                </c:pt>
                <c:pt idx="5">
                  <c:v>0.25</c:v>
                </c:pt>
                <c:pt idx="6">
                  <c:v>0.38</c:v>
                </c:pt>
                <c:pt idx="7">
                  <c:v>0.28999999999999998</c:v>
                </c:pt>
                <c:pt idx="8">
                  <c:v>0.28000000000000003</c:v>
                </c:pt>
              </c:numCache>
            </c:numRef>
          </c:val>
          <c:extLst>
            <c:ext xmlns:c16="http://schemas.microsoft.com/office/drawing/2014/chart" uri="{C3380CC4-5D6E-409C-BE32-E72D297353CC}">
              <c16:uniqueId val="{00000000-2998-42A3-96B6-FAF7A81AD77C}"/>
            </c:ext>
          </c:extLst>
        </c:ser>
        <c:ser>
          <c:idx val="1"/>
          <c:order val="1"/>
          <c:tx>
            <c:strRef>
              <c:f>Sheet1!$C$1</c:f>
              <c:strCache>
                <c:ptCount val="1"/>
                <c:pt idx="0">
                  <c:v>Very Impt.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Improving fire safety</c:v>
                </c:pt>
                <c:pt idx="1">
                  <c:v>Maintaining school security</c:v>
                </c:pt>
                <c:pt idx="2">
                  <c:v>Repairing school walls and windows</c:v>
                </c:pt>
                <c:pt idx="3">
                  <c:v>Updating classroom technology</c:v>
                </c:pt>
                <c:pt idx="4">
                  <c:v>Repairing school buildings and classrooms</c:v>
                </c:pt>
                <c:pt idx="5">
                  <c:v>Upgrading outdated heating, ventilation,
and air conditioning systems</c:v>
                </c:pt>
                <c:pt idx="6">
                  <c:v>Requiring all funds for local schools</c:v>
                </c:pt>
                <c:pt idx="7">
                  <c:v>Updating science and computer labs</c:v>
                </c:pt>
                <c:pt idx="8">
                  <c:v>Improving emergency communications systems</c:v>
                </c:pt>
              </c:strCache>
            </c:strRef>
          </c:cat>
          <c:val>
            <c:numRef>
              <c:f>Sheet1!$C$2:$C$10</c:f>
              <c:numCache>
                <c:formatCode>0%</c:formatCode>
                <c:ptCount val="9"/>
                <c:pt idx="0">
                  <c:v>0.28999999999999998</c:v>
                </c:pt>
                <c:pt idx="1">
                  <c:v>0.34</c:v>
                </c:pt>
                <c:pt idx="2">
                  <c:v>0.37</c:v>
                </c:pt>
                <c:pt idx="3">
                  <c:v>0.4</c:v>
                </c:pt>
                <c:pt idx="4">
                  <c:v>0.41</c:v>
                </c:pt>
                <c:pt idx="5">
                  <c:v>0.41</c:v>
                </c:pt>
                <c:pt idx="6">
                  <c:v>0.25</c:v>
                </c:pt>
                <c:pt idx="7">
                  <c:v>0.36</c:v>
                </c:pt>
                <c:pt idx="8">
                  <c:v>0.36</c:v>
                </c:pt>
              </c:numCache>
            </c:numRef>
          </c:val>
          <c:extLst>
            <c:ext xmlns:c16="http://schemas.microsoft.com/office/drawing/2014/chart" uri="{C3380CC4-5D6E-409C-BE32-E72D297353CC}">
              <c16:uniqueId val="{00000001-2998-42A3-96B6-FAF7A81AD77C}"/>
            </c:ext>
          </c:extLst>
        </c:ser>
        <c:ser>
          <c:idx val="2"/>
          <c:order val="2"/>
          <c:tx>
            <c:strRef>
              <c:f>Sheet1!$D$1</c:f>
              <c:strCache>
                <c:ptCount val="1"/>
                <c:pt idx="0">
                  <c:v>Smwt. Impt.</c:v>
                </c:pt>
              </c:strCache>
            </c:strRef>
          </c:tx>
          <c:spPr>
            <a:solidFill>
              <a:schemeClr val="bg2"/>
            </a:solidFill>
            <a:ln>
              <a:noFill/>
            </a:ln>
          </c:spPr>
          <c:invertIfNegative val="0"/>
          <c:dLbls>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Improving fire safety</c:v>
                </c:pt>
                <c:pt idx="1">
                  <c:v>Maintaining school security</c:v>
                </c:pt>
                <c:pt idx="2">
                  <c:v>Repairing school walls and windows</c:v>
                </c:pt>
                <c:pt idx="3">
                  <c:v>Updating classroom technology</c:v>
                </c:pt>
                <c:pt idx="4">
                  <c:v>Repairing school buildings and classrooms</c:v>
                </c:pt>
                <c:pt idx="5">
                  <c:v>Upgrading outdated heating, ventilation,
and air conditioning systems</c:v>
                </c:pt>
                <c:pt idx="6">
                  <c:v>Requiring all funds for local schools</c:v>
                </c:pt>
                <c:pt idx="7">
                  <c:v>Updating science and computer labs</c:v>
                </c:pt>
                <c:pt idx="8">
                  <c:v>Improving emergency communications systems</c:v>
                </c:pt>
              </c:strCache>
            </c:strRef>
          </c:cat>
          <c:val>
            <c:numRef>
              <c:f>Sheet1!$D$2:$D$10</c:f>
              <c:numCache>
                <c:formatCode>0%</c:formatCode>
                <c:ptCount val="9"/>
                <c:pt idx="0">
                  <c:v>0.21</c:v>
                </c:pt>
                <c:pt idx="1">
                  <c:v>0.19</c:v>
                </c:pt>
                <c:pt idx="2">
                  <c:v>0.19</c:v>
                </c:pt>
                <c:pt idx="3">
                  <c:v>0.17</c:v>
                </c:pt>
                <c:pt idx="4">
                  <c:v>0.21</c:v>
                </c:pt>
                <c:pt idx="5">
                  <c:v>0.15</c:v>
                </c:pt>
                <c:pt idx="6">
                  <c:v>0.12</c:v>
                </c:pt>
                <c:pt idx="7">
                  <c:v>0.2</c:v>
                </c:pt>
                <c:pt idx="8">
                  <c:v>0.2</c:v>
                </c:pt>
              </c:numCache>
            </c:numRef>
          </c:val>
          <c:extLst>
            <c:ext xmlns:c16="http://schemas.microsoft.com/office/drawing/2014/chart" uri="{C3380CC4-5D6E-409C-BE32-E72D297353CC}">
              <c16:uniqueId val="{00000002-2998-42A3-96B6-FAF7A81AD77C}"/>
            </c:ext>
          </c:extLst>
        </c:ser>
        <c:ser>
          <c:idx val="3"/>
          <c:order val="3"/>
          <c:tx>
            <c:strRef>
              <c:f>Sheet1!$E$1</c:f>
              <c:strCache>
                <c:ptCount val="1"/>
                <c:pt idx="0">
                  <c:v>Not Too Impt.</c:v>
                </c:pt>
              </c:strCache>
            </c:strRef>
          </c:tx>
          <c:spPr>
            <a:solidFill>
              <a:schemeClr val="accent4"/>
            </a:solidFill>
            <a:ln>
              <a:noFill/>
            </a:ln>
          </c:spPr>
          <c:invertIfNegative val="0"/>
          <c:dLbls>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Improving fire safety</c:v>
                </c:pt>
                <c:pt idx="1">
                  <c:v>Maintaining school security</c:v>
                </c:pt>
                <c:pt idx="2">
                  <c:v>Repairing school walls and windows</c:v>
                </c:pt>
                <c:pt idx="3">
                  <c:v>Updating classroom technology</c:v>
                </c:pt>
                <c:pt idx="4">
                  <c:v>Repairing school buildings and classrooms</c:v>
                </c:pt>
                <c:pt idx="5">
                  <c:v>Upgrading outdated heating, ventilation,
and air conditioning systems</c:v>
                </c:pt>
                <c:pt idx="6">
                  <c:v>Requiring all funds for local schools</c:v>
                </c:pt>
                <c:pt idx="7">
                  <c:v>Updating science and computer labs</c:v>
                </c:pt>
                <c:pt idx="8">
                  <c:v>Improving emergency communications systems</c:v>
                </c:pt>
              </c:strCache>
            </c:strRef>
          </c:cat>
          <c:val>
            <c:numRef>
              <c:f>Sheet1!$E$2:$E$10</c:f>
              <c:numCache>
                <c:formatCode>0%</c:formatCode>
                <c:ptCount val="9"/>
                <c:pt idx="0">
                  <c:v>0.08</c:v>
                </c:pt>
                <c:pt idx="1">
                  <c:v>0.11</c:v>
                </c:pt>
                <c:pt idx="2">
                  <c:v>0.11</c:v>
                </c:pt>
                <c:pt idx="3">
                  <c:v>0.15</c:v>
                </c:pt>
                <c:pt idx="4">
                  <c:v>0.09</c:v>
                </c:pt>
                <c:pt idx="5">
                  <c:v>0.16</c:v>
                </c:pt>
                <c:pt idx="6">
                  <c:v>0.09</c:v>
                </c:pt>
                <c:pt idx="7">
                  <c:v>0.14000000000000001</c:v>
                </c:pt>
                <c:pt idx="8">
                  <c:v>0.1</c:v>
                </c:pt>
              </c:numCache>
            </c:numRef>
          </c:val>
          <c:extLst>
            <c:ext xmlns:c16="http://schemas.microsoft.com/office/drawing/2014/chart" uri="{C3380CC4-5D6E-409C-BE32-E72D297353CC}">
              <c16:uniqueId val="{00000005-2998-42A3-96B6-FAF7A81AD77C}"/>
            </c:ext>
          </c:extLst>
        </c:ser>
        <c:ser>
          <c:idx val="4"/>
          <c:order val="4"/>
          <c:tx>
            <c:strRef>
              <c:f>Sheet1!$F$1</c:f>
              <c:strCache>
                <c:ptCount val="1"/>
                <c:pt idx="0">
                  <c:v>Don't Know</c:v>
                </c:pt>
              </c:strCache>
            </c:strRef>
          </c:tx>
          <c:spPr>
            <a:solidFill>
              <a:schemeClr val="accent6"/>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E-2998-42A3-96B6-FAF7A81AD77C}"/>
                </c:ext>
              </c:extLst>
            </c:dLbl>
            <c:dLbl>
              <c:idx val="1"/>
              <c:delete val="1"/>
              <c:extLst>
                <c:ext xmlns:c15="http://schemas.microsoft.com/office/drawing/2012/chart" uri="{CE6537A1-D6FC-4f65-9D91-7224C49458BB}"/>
                <c:ext xmlns:c16="http://schemas.microsoft.com/office/drawing/2014/chart" uri="{C3380CC4-5D6E-409C-BE32-E72D297353CC}">
                  <c16:uniqueId val="{0000000F-2998-42A3-96B6-FAF7A81AD77C}"/>
                </c:ext>
              </c:extLst>
            </c:dLbl>
            <c:dLbl>
              <c:idx val="2"/>
              <c:delete val="1"/>
              <c:extLst>
                <c:ext xmlns:c15="http://schemas.microsoft.com/office/drawing/2012/chart" uri="{CE6537A1-D6FC-4f65-9D91-7224C49458BB}"/>
                <c:ext xmlns:c16="http://schemas.microsoft.com/office/drawing/2014/chart" uri="{C3380CC4-5D6E-409C-BE32-E72D297353CC}">
                  <c16:uniqueId val="{00000006-2998-42A3-96B6-FAF7A81AD77C}"/>
                </c:ext>
              </c:extLst>
            </c:dLbl>
            <c:dLbl>
              <c:idx val="3"/>
              <c:delete val="1"/>
              <c:extLst>
                <c:ext xmlns:c15="http://schemas.microsoft.com/office/drawing/2012/chart" uri="{CE6537A1-D6FC-4f65-9D91-7224C49458BB}"/>
                <c:ext xmlns:c16="http://schemas.microsoft.com/office/drawing/2014/chart" uri="{C3380CC4-5D6E-409C-BE32-E72D297353CC}">
                  <c16:uniqueId val="{00000007-2998-42A3-96B6-FAF7A81AD77C}"/>
                </c:ext>
              </c:extLst>
            </c:dLbl>
            <c:dLbl>
              <c:idx val="4"/>
              <c:delete val="1"/>
              <c:extLst>
                <c:ext xmlns:c15="http://schemas.microsoft.com/office/drawing/2012/chart" uri="{CE6537A1-D6FC-4f65-9D91-7224C49458BB}"/>
                <c:ext xmlns:c16="http://schemas.microsoft.com/office/drawing/2014/chart" uri="{C3380CC4-5D6E-409C-BE32-E72D297353CC}">
                  <c16:uniqueId val="{00000008-2998-42A3-96B6-FAF7A81AD77C}"/>
                </c:ext>
              </c:extLst>
            </c:dLbl>
            <c:dLbl>
              <c:idx val="5"/>
              <c:delete val="1"/>
              <c:extLst>
                <c:ext xmlns:c15="http://schemas.microsoft.com/office/drawing/2012/chart" uri="{CE6537A1-D6FC-4f65-9D91-7224C49458BB}"/>
                <c:ext xmlns:c16="http://schemas.microsoft.com/office/drawing/2014/chart" uri="{C3380CC4-5D6E-409C-BE32-E72D297353CC}">
                  <c16:uniqueId val="{00000009-2998-42A3-96B6-FAF7A81AD77C}"/>
                </c:ext>
              </c:extLst>
            </c:dLbl>
            <c:dLbl>
              <c:idx val="7"/>
              <c:delete val="1"/>
              <c:extLst>
                <c:ext xmlns:c15="http://schemas.microsoft.com/office/drawing/2012/chart" uri="{CE6537A1-D6FC-4f65-9D91-7224C49458BB}"/>
                <c:ext xmlns:c16="http://schemas.microsoft.com/office/drawing/2014/chart" uri="{C3380CC4-5D6E-409C-BE32-E72D297353CC}">
                  <c16:uniqueId val="{00000010-2998-42A3-96B6-FAF7A81AD77C}"/>
                </c:ext>
              </c:extLst>
            </c:dLbl>
            <c:dLbl>
              <c:idx val="8"/>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A-2998-42A3-96B6-FAF7A81AD77C}"/>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Improving fire safety</c:v>
                </c:pt>
                <c:pt idx="1">
                  <c:v>Maintaining school security</c:v>
                </c:pt>
                <c:pt idx="2">
                  <c:v>Repairing school walls and windows</c:v>
                </c:pt>
                <c:pt idx="3">
                  <c:v>Updating classroom technology</c:v>
                </c:pt>
                <c:pt idx="4">
                  <c:v>Repairing school buildings and classrooms</c:v>
                </c:pt>
                <c:pt idx="5">
                  <c:v>Upgrading outdated heating, ventilation,
and air conditioning systems</c:v>
                </c:pt>
                <c:pt idx="6">
                  <c:v>Requiring all funds for local schools</c:v>
                </c:pt>
                <c:pt idx="7">
                  <c:v>Updating science and computer labs</c:v>
                </c:pt>
                <c:pt idx="8">
                  <c:v>Improving emergency communications systems</c:v>
                </c:pt>
              </c:strCache>
            </c:strRef>
          </c:cat>
          <c:val>
            <c:numRef>
              <c:f>Sheet1!$F$2:$F$10</c:f>
              <c:numCache>
                <c:formatCode>0%</c:formatCode>
                <c:ptCount val="9"/>
                <c:pt idx="0">
                  <c:v>0.04</c:v>
                </c:pt>
                <c:pt idx="1">
                  <c:v>0.03</c:v>
                </c:pt>
                <c:pt idx="2">
                  <c:v>0.03</c:v>
                </c:pt>
                <c:pt idx="3">
                  <c:v>0.02</c:v>
                </c:pt>
                <c:pt idx="4">
                  <c:v>0.04</c:v>
                </c:pt>
                <c:pt idx="5">
                  <c:v>0.03</c:v>
                </c:pt>
                <c:pt idx="6">
                  <c:v>0.16</c:v>
                </c:pt>
                <c:pt idx="7">
                  <c:v>0.03</c:v>
                </c:pt>
                <c:pt idx="8">
                  <c:v>0.05</c:v>
                </c:pt>
              </c:numCache>
            </c:numRef>
          </c:val>
          <c:extLst>
            <c:ext xmlns:c16="http://schemas.microsoft.com/office/drawing/2014/chart" uri="{C3380CC4-5D6E-409C-BE32-E72D297353CC}">
              <c16:uniqueId val="{0000000D-2998-42A3-96B6-FAF7A81AD77C}"/>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ts val="1500"/>
              </a:lnSpc>
              <a:defRPr sz="16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33362965092569158"/>
          <c:y val="1.850832864379337E-2"/>
          <c:w val="0.60884519827461425"/>
          <c:h val="5.5300346022010394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62775007697991"/>
          <c:y val="8.6435549064701939E-2"/>
          <c:w val="0.47016172996760336"/>
          <c:h val="0.85175024853310921"/>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c:spPr>
          <c:invertIfNegative val="0"/>
          <c:dLbls>
            <c:spPr>
              <a:noFill/>
              <a:ln>
                <a:noFill/>
              </a:ln>
              <a:effectLst/>
            </c:spPr>
            <c:txPr>
              <a:bodyPr/>
              <a:lstStyle/>
              <a:p>
                <a:pPr>
                  <a:defRPr sz="16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Replacing deteriorating portables with permanent classrooms</c:v>
                </c:pt>
                <c:pt idx="1">
                  <c:v>Making pick-up and drop-off zones safer</c:v>
                </c:pt>
                <c:pt idx="2">
                  <c:v>Requiring no money for administrators' salaries
or pensions</c:v>
                </c:pt>
                <c:pt idx="3">
                  <c:v>Upgrading neighborhood schools</c:v>
                </c:pt>
                <c:pt idx="4">
                  <c:v>Improving door locks</c:v>
                </c:pt>
                <c:pt idx="5">
                  <c:v>Improving security cameras</c:v>
                </c:pt>
                <c:pt idx="6">
                  <c:v>Installing controlled-entry points at schools</c:v>
                </c:pt>
                <c:pt idx="7">
                  <c:v>Updating aging restrooms</c:v>
                </c:pt>
                <c:pt idx="8">
                  <c:v>Providing space for on-campus school psychologists and mental health counselors</c:v>
                </c:pt>
              </c:strCache>
            </c:strRef>
          </c:cat>
          <c:val>
            <c:numRef>
              <c:f>Sheet1!$B$2:$B$10</c:f>
              <c:numCache>
                <c:formatCode>0%</c:formatCode>
                <c:ptCount val="9"/>
                <c:pt idx="0">
                  <c:v>0.26</c:v>
                </c:pt>
                <c:pt idx="1">
                  <c:v>0.34</c:v>
                </c:pt>
                <c:pt idx="2">
                  <c:v>0.34</c:v>
                </c:pt>
                <c:pt idx="3">
                  <c:v>0.26</c:v>
                </c:pt>
                <c:pt idx="4">
                  <c:v>0.41</c:v>
                </c:pt>
                <c:pt idx="5">
                  <c:v>0.31</c:v>
                </c:pt>
                <c:pt idx="6">
                  <c:v>0.28999999999999998</c:v>
                </c:pt>
                <c:pt idx="7">
                  <c:v>0.25</c:v>
                </c:pt>
                <c:pt idx="8">
                  <c:v>0.22</c:v>
                </c:pt>
              </c:numCache>
            </c:numRef>
          </c:val>
          <c:extLst>
            <c:ext xmlns:c16="http://schemas.microsoft.com/office/drawing/2014/chart" uri="{C3380CC4-5D6E-409C-BE32-E72D297353CC}">
              <c16:uniqueId val="{00000000-2998-42A3-96B6-FAF7A81AD77C}"/>
            </c:ext>
          </c:extLst>
        </c:ser>
        <c:ser>
          <c:idx val="1"/>
          <c:order val="1"/>
          <c:tx>
            <c:strRef>
              <c:f>Sheet1!$C$1</c:f>
              <c:strCache>
                <c:ptCount val="1"/>
                <c:pt idx="0">
                  <c:v>Very Impt.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Replacing deteriorating portables with permanent classrooms</c:v>
                </c:pt>
                <c:pt idx="1">
                  <c:v>Making pick-up and drop-off zones safer</c:v>
                </c:pt>
                <c:pt idx="2">
                  <c:v>Requiring no money for administrators' salaries
or pensions</c:v>
                </c:pt>
                <c:pt idx="3">
                  <c:v>Upgrading neighborhood schools</c:v>
                </c:pt>
                <c:pt idx="4">
                  <c:v>Improving door locks</c:v>
                </c:pt>
                <c:pt idx="5">
                  <c:v>Improving security cameras</c:v>
                </c:pt>
                <c:pt idx="6">
                  <c:v>Installing controlled-entry points at schools</c:v>
                </c:pt>
                <c:pt idx="7">
                  <c:v>Updating aging restrooms</c:v>
                </c:pt>
                <c:pt idx="8">
                  <c:v>Providing space for on-campus school psychologists and mental health counselors</c:v>
                </c:pt>
              </c:strCache>
            </c:strRef>
          </c:cat>
          <c:val>
            <c:numRef>
              <c:f>Sheet1!$C$2:$C$10</c:f>
              <c:numCache>
                <c:formatCode>0%</c:formatCode>
                <c:ptCount val="9"/>
                <c:pt idx="0">
                  <c:v>0.35</c:v>
                </c:pt>
                <c:pt idx="1">
                  <c:v>0.28000000000000003</c:v>
                </c:pt>
                <c:pt idx="2">
                  <c:v>0.26</c:v>
                </c:pt>
                <c:pt idx="3">
                  <c:v>0.35</c:v>
                </c:pt>
                <c:pt idx="4">
                  <c:v>0.2</c:v>
                </c:pt>
                <c:pt idx="5">
                  <c:v>0.28000000000000003</c:v>
                </c:pt>
                <c:pt idx="6">
                  <c:v>0.31</c:v>
                </c:pt>
                <c:pt idx="7">
                  <c:v>0.35</c:v>
                </c:pt>
                <c:pt idx="8">
                  <c:v>0.38</c:v>
                </c:pt>
              </c:numCache>
            </c:numRef>
          </c:val>
          <c:extLst>
            <c:ext xmlns:c16="http://schemas.microsoft.com/office/drawing/2014/chart" uri="{C3380CC4-5D6E-409C-BE32-E72D297353CC}">
              <c16:uniqueId val="{00000001-2998-42A3-96B6-FAF7A81AD77C}"/>
            </c:ext>
          </c:extLst>
        </c:ser>
        <c:ser>
          <c:idx val="2"/>
          <c:order val="2"/>
          <c:tx>
            <c:strRef>
              <c:f>Sheet1!$D$1</c:f>
              <c:strCache>
                <c:ptCount val="1"/>
                <c:pt idx="0">
                  <c:v>Smwt. Impt.</c:v>
                </c:pt>
              </c:strCache>
            </c:strRef>
          </c:tx>
          <c:spPr>
            <a:solidFill>
              <a:schemeClr val="bg2"/>
            </a:solidFill>
            <a:ln>
              <a:noFill/>
            </a:ln>
          </c:spPr>
          <c:invertIfNegative val="0"/>
          <c:dLbls>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Replacing deteriorating portables with permanent classrooms</c:v>
                </c:pt>
                <c:pt idx="1">
                  <c:v>Making pick-up and drop-off zones safer</c:v>
                </c:pt>
                <c:pt idx="2">
                  <c:v>Requiring no money for administrators' salaries
or pensions</c:v>
                </c:pt>
                <c:pt idx="3">
                  <c:v>Upgrading neighborhood schools</c:v>
                </c:pt>
                <c:pt idx="4">
                  <c:v>Improving door locks</c:v>
                </c:pt>
                <c:pt idx="5">
                  <c:v>Improving security cameras</c:v>
                </c:pt>
                <c:pt idx="6">
                  <c:v>Installing controlled-entry points at schools</c:v>
                </c:pt>
                <c:pt idx="7">
                  <c:v>Updating aging restrooms</c:v>
                </c:pt>
                <c:pt idx="8">
                  <c:v>Providing space for on-campus school psychologists and mental health counselors</c:v>
                </c:pt>
              </c:strCache>
            </c:strRef>
          </c:cat>
          <c:val>
            <c:numRef>
              <c:f>Sheet1!$D$2:$D$10</c:f>
              <c:numCache>
                <c:formatCode>0%</c:formatCode>
                <c:ptCount val="9"/>
                <c:pt idx="0">
                  <c:v>0.26</c:v>
                </c:pt>
                <c:pt idx="1">
                  <c:v>0.2</c:v>
                </c:pt>
                <c:pt idx="2">
                  <c:v>0.18</c:v>
                </c:pt>
                <c:pt idx="3">
                  <c:v>0.19</c:v>
                </c:pt>
                <c:pt idx="4">
                  <c:v>0.2</c:v>
                </c:pt>
                <c:pt idx="5">
                  <c:v>0.17</c:v>
                </c:pt>
                <c:pt idx="6">
                  <c:v>0.2</c:v>
                </c:pt>
                <c:pt idx="7">
                  <c:v>0.28000000000000003</c:v>
                </c:pt>
                <c:pt idx="8">
                  <c:v>0.19</c:v>
                </c:pt>
              </c:numCache>
            </c:numRef>
          </c:val>
          <c:extLst>
            <c:ext xmlns:c16="http://schemas.microsoft.com/office/drawing/2014/chart" uri="{C3380CC4-5D6E-409C-BE32-E72D297353CC}">
              <c16:uniqueId val="{00000002-2998-42A3-96B6-FAF7A81AD77C}"/>
            </c:ext>
          </c:extLst>
        </c:ser>
        <c:ser>
          <c:idx val="3"/>
          <c:order val="3"/>
          <c:tx>
            <c:strRef>
              <c:f>Sheet1!$E$1</c:f>
              <c:strCache>
                <c:ptCount val="1"/>
                <c:pt idx="0">
                  <c:v>Not Too Impt.</c:v>
                </c:pt>
              </c:strCache>
            </c:strRef>
          </c:tx>
          <c:spPr>
            <a:solidFill>
              <a:schemeClr val="accent4"/>
            </a:solidFill>
            <a:ln>
              <a:noFill/>
            </a:ln>
          </c:spPr>
          <c:invertIfNegative val="0"/>
          <c:dLbls>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Replacing deteriorating portables with permanent classrooms</c:v>
                </c:pt>
                <c:pt idx="1">
                  <c:v>Making pick-up and drop-off zones safer</c:v>
                </c:pt>
                <c:pt idx="2">
                  <c:v>Requiring no money for administrators' salaries
or pensions</c:v>
                </c:pt>
                <c:pt idx="3">
                  <c:v>Upgrading neighborhood schools</c:v>
                </c:pt>
                <c:pt idx="4">
                  <c:v>Improving door locks</c:v>
                </c:pt>
                <c:pt idx="5">
                  <c:v>Improving security cameras</c:v>
                </c:pt>
                <c:pt idx="6">
                  <c:v>Installing controlled-entry points at schools</c:v>
                </c:pt>
                <c:pt idx="7">
                  <c:v>Updating aging restrooms</c:v>
                </c:pt>
                <c:pt idx="8">
                  <c:v>Providing space for on-campus school psychologists and mental health counselors</c:v>
                </c:pt>
              </c:strCache>
            </c:strRef>
          </c:cat>
          <c:val>
            <c:numRef>
              <c:f>Sheet1!$E$2:$E$10</c:f>
              <c:numCache>
                <c:formatCode>0%</c:formatCode>
                <c:ptCount val="9"/>
                <c:pt idx="0">
                  <c:v>0.1</c:v>
                </c:pt>
                <c:pt idx="1">
                  <c:v>0.15</c:v>
                </c:pt>
                <c:pt idx="2">
                  <c:v>0.12</c:v>
                </c:pt>
                <c:pt idx="3">
                  <c:v>0.12</c:v>
                </c:pt>
                <c:pt idx="4">
                  <c:v>0.15</c:v>
                </c:pt>
                <c:pt idx="5">
                  <c:v>0.2</c:v>
                </c:pt>
                <c:pt idx="6">
                  <c:v>0.16</c:v>
                </c:pt>
                <c:pt idx="7">
                  <c:v>0.08</c:v>
                </c:pt>
                <c:pt idx="8">
                  <c:v>0.18</c:v>
                </c:pt>
              </c:numCache>
            </c:numRef>
          </c:val>
          <c:extLst>
            <c:ext xmlns:c16="http://schemas.microsoft.com/office/drawing/2014/chart" uri="{C3380CC4-5D6E-409C-BE32-E72D297353CC}">
              <c16:uniqueId val="{00000005-2998-42A3-96B6-FAF7A81AD77C}"/>
            </c:ext>
          </c:extLst>
        </c:ser>
        <c:ser>
          <c:idx val="4"/>
          <c:order val="4"/>
          <c:tx>
            <c:strRef>
              <c:f>Sheet1!$F$1</c:f>
              <c:strCache>
                <c:ptCount val="1"/>
                <c:pt idx="0">
                  <c:v>Don't Know</c:v>
                </c:pt>
              </c:strCache>
            </c:strRef>
          </c:tx>
          <c:spPr>
            <a:solidFill>
              <a:schemeClr val="accent6"/>
            </a:solidFill>
            <a:ln>
              <a:noFill/>
            </a:ln>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29-4D9A-B314-7197B1796E03}"/>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98-42A3-96B6-FAF7A81AD77C}"/>
                </c:ext>
              </c:extLst>
            </c:dLbl>
            <c:spPr>
              <a:noFill/>
              <a:ln>
                <a:noFill/>
              </a:ln>
              <a:effectLst/>
            </c:spPr>
            <c:txPr>
              <a:bodyPr wrap="square" lIns="38100" tIns="19050" rIns="38100" bIns="19050" anchor="ctr">
                <a:spAutoFit/>
              </a:bodyPr>
              <a:lstStyle/>
              <a:p>
                <a:pPr>
                  <a:defRPr sz="1600"/>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Sheet1!$A$2:$A$10</c:f>
              <c:strCache>
                <c:ptCount val="9"/>
                <c:pt idx="0">
                  <c:v>Replacing deteriorating portables with permanent classrooms</c:v>
                </c:pt>
                <c:pt idx="1">
                  <c:v>Making pick-up and drop-off zones safer</c:v>
                </c:pt>
                <c:pt idx="2">
                  <c:v>Requiring no money for administrators' salaries
or pensions</c:v>
                </c:pt>
                <c:pt idx="3">
                  <c:v>Upgrading neighborhood schools</c:v>
                </c:pt>
                <c:pt idx="4">
                  <c:v>Improving door locks</c:v>
                </c:pt>
                <c:pt idx="5">
                  <c:v>Improving security cameras</c:v>
                </c:pt>
                <c:pt idx="6">
                  <c:v>Installing controlled-entry points at schools</c:v>
                </c:pt>
                <c:pt idx="7">
                  <c:v>Updating aging restrooms</c:v>
                </c:pt>
                <c:pt idx="8">
                  <c:v>Providing space for on-campus school psychologists and mental health counselors</c:v>
                </c:pt>
              </c:strCache>
            </c:strRef>
          </c:cat>
          <c:val>
            <c:numRef>
              <c:f>Sheet1!$F$2:$F$10</c:f>
              <c:numCache>
                <c:formatCode>0%</c:formatCode>
                <c:ptCount val="9"/>
                <c:pt idx="0">
                  <c:v>0.03</c:v>
                </c:pt>
                <c:pt idx="1">
                  <c:v>0.03</c:v>
                </c:pt>
                <c:pt idx="2">
                  <c:v>0.1</c:v>
                </c:pt>
                <c:pt idx="3">
                  <c:v>0.08</c:v>
                </c:pt>
                <c:pt idx="4">
                  <c:v>0.04</c:v>
                </c:pt>
                <c:pt idx="5">
                  <c:v>0.04</c:v>
                </c:pt>
                <c:pt idx="6">
                  <c:v>0.03</c:v>
                </c:pt>
                <c:pt idx="7">
                  <c:v>0.04</c:v>
                </c:pt>
                <c:pt idx="8">
                  <c:v>0.03</c:v>
                </c:pt>
              </c:numCache>
            </c:numRef>
          </c:val>
          <c:extLst>
            <c:ext xmlns:c16="http://schemas.microsoft.com/office/drawing/2014/chart" uri="{C3380CC4-5D6E-409C-BE32-E72D297353CC}">
              <c16:uniqueId val="{0000000D-2998-42A3-96B6-FAF7A81AD77C}"/>
            </c:ext>
          </c:extLst>
        </c:ser>
        <c:dLbls>
          <c:dLblPos val="ctr"/>
          <c:showLegendKey val="0"/>
          <c:showVal val="1"/>
          <c:showCatName val="0"/>
          <c:showSerName val="0"/>
          <c:showPercent val="0"/>
          <c:showBubbleSize val="0"/>
        </c:dLbls>
        <c:gapWidth val="5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ts val="1500"/>
              </a:lnSpc>
              <a:defRPr sz="16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33362965092569158"/>
          <c:y val="1.850832864379337E-2"/>
          <c:w val="0.60884519827461425"/>
          <c:h val="5.5300346022010394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03755956002164"/>
          <c:y val="8.6435549064701939E-2"/>
          <c:w val="0.49198066353221648"/>
          <c:h val="0.88328701183347202"/>
        </c:manualLayout>
      </c:layout>
      <c:barChart>
        <c:barDir val="bar"/>
        <c:grouping val="percentStacked"/>
        <c:varyColors val="0"/>
        <c:ser>
          <c:idx val="0"/>
          <c:order val="0"/>
          <c:tx>
            <c:strRef>
              <c:f>Sheet1!$B$1</c:f>
              <c:strCache>
                <c:ptCount val="1"/>
                <c:pt idx="0">
                  <c:v>Frequently</c:v>
                </c:pt>
              </c:strCache>
            </c:strRef>
          </c:tx>
          <c:spPr>
            <a:solidFill>
              <a:schemeClr val="accent1"/>
            </a:solidFill>
            <a:ln>
              <a:noFill/>
            </a:ln>
          </c:spPr>
          <c:invertIfNegative val="0"/>
          <c:dLbls>
            <c:dLbl>
              <c:idx val="3"/>
              <c:spPr>
                <a:noFill/>
                <a:ln>
                  <a:noFill/>
                </a:ln>
                <a:effectLst/>
              </c:spPr>
              <c:txPr>
                <a:bodyPr/>
                <a:lstStyle/>
                <a:p>
                  <a:pPr>
                    <a:defRPr sz="14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7828-4B95-A0B5-9C425B6A9ABF}"/>
                </c:ext>
              </c:extLst>
            </c:dLbl>
            <c:dLbl>
              <c:idx val="7"/>
              <c:delete val="1"/>
              <c:extLst>
                <c:ext xmlns:c15="http://schemas.microsoft.com/office/drawing/2012/chart" uri="{CE6537A1-D6FC-4f65-9D91-7224C49458BB}"/>
                <c:ext xmlns:c16="http://schemas.microsoft.com/office/drawing/2014/chart" uri="{C3380CC4-5D6E-409C-BE32-E72D297353CC}">
                  <c16:uniqueId val="{00000005-7828-4B95-A0B5-9C425B6A9ABF}"/>
                </c:ext>
              </c:extLst>
            </c:dLbl>
            <c:dLbl>
              <c:idx val="8"/>
              <c:spPr>
                <a:noFill/>
                <a:ln>
                  <a:noFill/>
                </a:ln>
                <a:effectLst/>
              </c:spPr>
              <c:txPr>
                <a:bodyPr/>
                <a:lstStyle/>
                <a:p>
                  <a:pPr>
                    <a:defRPr sz="16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7828-4B95-A0B5-9C425B6A9ABF}"/>
                </c:ext>
              </c:extLst>
            </c:dLbl>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^Mailers sent to your home</c:v>
                </c:pt>
                <c:pt idx="1">
                  <c:v>^Local community newspapers</c:v>
                </c:pt>
                <c:pt idx="2">
                  <c:v>The Nextdoor app or website</c:v>
                </c:pt>
                <c:pt idx="3">
                  <c:v>Facebook groups run by local residents</c:v>
                </c:pt>
                <c:pt idx="4">
                  <c:v>Instagram</c:v>
                </c:pt>
                <c:pt idx="5">
                  <c:v>YouTube</c:v>
                </c:pt>
                <c:pt idx="6">
                  <c:v>Local radio stations</c:v>
                </c:pt>
                <c:pt idx="7">
                  <c:v>^The Spreckels USD website</c:v>
                </c:pt>
                <c:pt idx="8">
                  <c:v>Twitter, also known as X</c:v>
                </c:pt>
                <c:pt idx="9">
                  <c:v>The Spreckels USD Facebook page</c:v>
                </c:pt>
                <c:pt idx="10">
                  <c:v>TikTok</c:v>
                </c:pt>
              </c:strCache>
            </c:strRef>
          </c:cat>
          <c:val>
            <c:numRef>
              <c:f>Sheet1!$B$2:$B$12</c:f>
              <c:numCache>
                <c:formatCode>0%</c:formatCode>
                <c:ptCount val="11"/>
                <c:pt idx="0">
                  <c:v>0.24</c:v>
                </c:pt>
                <c:pt idx="1">
                  <c:v>0.14000000000000001</c:v>
                </c:pt>
                <c:pt idx="2">
                  <c:v>0.14000000000000001</c:v>
                </c:pt>
                <c:pt idx="3">
                  <c:v>0.06</c:v>
                </c:pt>
                <c:pt idx="4">
                  <c:v>0.15</c:v>
                </c:pt>
                <c:pt idx="5">
                  <c:v>0.13</c:v>
                </c:pt>
                <c:pt idx="6">
                  <c:v>0.12</c:v>
                </c:pt>
                <c:pt idx="7">
                  <c:v>0.04</c:v>
                </c:pt>
                <c:pt idx="8">
                  <c:v>0.1</c:v>
                </c:pt>
                <c:pt idx="9">
                  <c:v>0.09</c:v>
                </c:pt>
                <c:pt idx="10">
                  <c:v>0.08</c:v>
                </c:pt>
              </c:numCache>
            </c:numRef>
          </c:val>
          <c:extLst>
            <c:ext xmlns:c16="http://schemas.microsoft.com/office/drawing/2014/chart" uri="{C3380CC4-5D6E-409C-BE32-E72D297353CC}">
              <c16:uniqueId val="{00000000-7828-4B95-A0B5-9C425B6A9ABF}"/>
            </c:ext>
          </c:extLst>
        </c:ser>
        <c:ser>
          <c:idx val="1"/>
          <c:order val="1"/>
          <c:tx>
            <c:strRef>
              <c:f>Sheet1!$C$1</c:f>
              <c:strCache>
                <c:ptCount val="1"/>
                <c:pt idx="0">
                  <c:v>Occasionally</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^Mailers sent to your home</c:v>
                </c:pt>
                <c:pt idx="1">
                  <c:v>^Local community newspapers</c:v>
                </c:pt>
                <c:pt idx="2">
                  <c:v>The Nextdoor app or website</c:v>
                </c:pt>
                <c:pt idx="3">
                  <c:v>Facebook groups run by local residents</c:v>
                </c:pt>
                <c:pt idx="4">
                  <c:v>Instagram</c:v>
                </c:pt>
                <c:pt idx="5">
                  <c:v>YouTube</c:v>
                </c:pt>
                <c:pt idx="6">
                  <c:v>Local radio stations</c:v>
                </c:pt>
                <c:pt idx="7">
                  <c:v>^The Spreckels USD website</c:v>
                </c:pt>
                <c:pt idx="8">
                  <c:v>Twitter, also known as X</c:v>
                </c:pt>
                <c:pt idx="9">
                  <c:v>The Spreckels USD Facebook page</c:v>
                </c:pt>
                <c:pt idx="10">
                  <c:v>TikTok</c:v>
                </c:pt>
              </c:strCache>
            </c:strRef>
          </c:cat>
          <c:val>
            <c:numRef>
              <c:f>Sheet1!$C$2:$C$12</c:f>
              <c:numCache>
                <c:formatCode>0%</c:formatCode>
                <c:ptCount val="11"/>
                <c:pt idx="0">
                  <c:v>0.46</c:v>
                </c:pt>
                <c:pt idx="1">
                  <c:v>0.4</c:v>
                </c:pt>
                <c:pt idx="2">
                  <c:v>0.3</c:v>
                </c:pt>
                <c:pt idx="3">
                  <c:v>0.37</c:v>
                </c:pt>
                <c:pt idx="4">
                  <c:v>0.2</c:v>
                </c:pt>
                <c:pt idx="5">
                  <c:v>0.19</c:v>
                </c:pt>
                <c:pt idx="6">
                  <c:v>0.17</c:v>
                </c:pt>
                <c:pt idx="7">
                  <c:v>0.25</c:v>
                </c:pt>
                <c:pt idx="8">
                  <c:v>0.17</c:v>
                </c:pt>
                <c:pt idx="9">
                  <c:v>0.17</c:v>
                </c:pt>
                <c:pt idx="10">
                  <c:v>0.14000000000000001</c:v>
                </c:pt>
              </c:numCache>
            </c:numRef>
          </c:val>
          <c:extLst>
            <c:ext xmlns:c16="http://schemas.microsoft.com/office/drawing/2014/chart" uri="{C3380CC4-5D6E-409C-BE32-E72D297353CC}">
              <c16:uniqueId val="{00000001-7828-4B95-A0B5-9C425B6A9ABF}"/>
            </c:ext>
          </c:extLst>
        </c:ser>
        <c:ser>
          <c:idx val="2"/>
          <c:order val="2"/>
          <c:tx>
            <c:strRef>
              <c:f>Sheet1!$D$1</c:f>
              <c:strCache>
                <c:ptCount val="1"/>
                <c:pt idx="0">
                  <c:v>Rarely</c:v>
                </c:pt>
              </c:strCache>
            </c:strRef>
          </c:tx>
          <c:spPr>
            <a:solidFill>
              <a:schemeClr val="accent5"/>
            </a:solidFill>
            <a:ln>
              <a:noFill/>
            </a:ln>
          </c:spPr>
          <c:invertIfNegative val="0"/>
          <c:dLbls>
            <c:dLbl>
              <c:idx val="10"/>
              <c:delete val="1"/>
              <c:extLst>
                <c:ext xmlns:c15="http://schemas.microsoft.com/office/drawing/2012/chart" uri="{CE6537A1-D6FC-4f65-9D91-7224C49458BB}"/>
                <c:ext xmlns:c16="http://schemas.microsoft.com/office/drawing/2014/chart" uri="{C3380CC4-5D6E-409C-BE32-E72D297353CC}">
                  <c16:uniqueId val="{00000006-7828-4B95-A0B5-9C425B6A9ABF}"/>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^Mailers sent to your home</c:v>
                </c:pt>
                <c:pt idx="1">
                  <c:v>^Local community newspapers</c:v>
                </c:pt>
                <c:pt idx="2">
                  <c:v>The Nextdoor app or website</c:v>
                </c:pt>
                <c:pt idx="3">
                  <c:v>Facebook groups run by local residents</c:v>
                </c:pt>
                <c:pt idx="4">
                  <c:v>Instagram</c:v>
                </c:pt>
                <c:pt idx="5">
                  <c:v>YouTube</c:v>
                </c:pt>
                <c:pt idx="6">
                  <c:v>Local radio stations</c:v>
                </c:pt>
                <c:pt idx="7">
                  <c:v>^The Spreckels USD website</c:v>
                </c:pt>
                <c:pt idx="8">
                  <c:v>Twitter, also known as X</c:v>
                </c:pt>
                <c:pt idx="9">
                  <c:v>The Spreckels USD Facebook page</c:v>
                </c:pt>
                <c:pt idx="10">
                  <c:v>TikTok</c:v>
                </c:pt>
              </c:strCache>
            </c:strRef>
          </c:cat>
          <c:val>
            <c:numRef>
              <c:f>Sheet1!$D$2:$D$12</c:f>
              <c:numCache>
                <c:formatCode>0%</c:formatCode>
                <c:ptCount val="11"/>
                <c:pt idx="0">
                  <c:v>0.13</c:v>
                </c:pt>
                <c:pt idx="1">
                  <c:v>0.19</c:v>
                </c:pt>
                <c:pt idx="2">
                  <c:v>0.21</c:v>
                </c:pt>
                <c:pt idx="3">
                  <c:v>0.14000000000000001</c:v>
                </c:pt>
                <c:pt idx="4">
                  <c:v>0.19</c:v>
                </c:pt>
                <c:pt idx="5">
                  <c:v>0.15</c:v>
                </c:pt>
                <c:pt idx="6">
                  <c:v>0.39</c:v>
                </c:pt>
                <c:pt idx="7">
                  <c:v>0.22</c:v>
                </c:pt>
                <c:pt idx="8">
                  <c:v>0.13</c:v>
                </c:pt>
                <c:pt idx="9">
                  <c:v>0.11</c:v>
                </c:pt>
                <c:pt idx="10">
                  <c:v>0.04</c:v>
                </c:pt>
              </c:numCache>
            </c:numRef>
          </c:val>
          <c:extLst>
            <c:ext xmlns:c16="http://schemas.microsoft.com/office/drawing/2014/chart" uri="{C3380CC4-5D6E-409C-BE32-E72D297353CC}">
              <c16:uniqueId val="{00000002-7828-4B95-A0B5-9C425B6A9ABF}"/>
            </c:ext>
          </c:extLst>
        </c:ser>
        <c:ser>
          <c:idx val="3"/>
          <c:order val="3"/>
          <c:tx>
            <c:strRef>
              <c:f>Sheet1!$E$1</c:f>
              <c:strCache>
                <c:ptCount val="1"/>
                <c:pt idx="0">
                  <c:v>Never/Don't Know</c:v>
                </c:pt>
              </c:strCache>
            </c:strRef>
          </c:tx>
          <c:spPr>
            <a:solidFill>
              <a:schemeClr val="accent4"/>
            </a:solidFill>
            <a:ln>
              <a:noFill/>
            </a:ln>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^Mailers sent to your home</c:v>
                </c:pt>
                <c:pt idx="1">
                  <c:v>^Local community newspapers</c:v>
                </c:pt>
                <c:pt idx="2">
                  <c:v>The Nextdoor app or website</c:v>
                </c:pt>
                <c:pt idx="3">
                  <c:v>Facebook groups run by local residents</c:v>
                </c:pt>
                <c:pt idx="4">
                  <c:v>Instagram</c:v>
                </c:pt>
                <c:pt idx="5">
                  <c:v>YouTube</c:v>
                </c:pt>
                <c:pt idx="6">
                  <c:v>Local radio stations</c:v>
                </c:pt>
                <c:pt idx="7">
                  <c:v>^The Spreckels USD website</c:v>
                </c:pt>
                <c:pt idx="8">
                  <c:v>Twitter, also known as X</c:v>
                </c:pt>
                <c:pt idx="9">
                  <c:v>The Spreckels USD Facebook page</c:v>
                </c:pt>
                <c:pt idx="10">
                  <c:v>TikTok</c:v>
                </c:pt>
              </c:strCache>
            </c:strRef>
          </c:cat>
          <c:val>
            <c:numRef>
              <c:f>Sheet1!$E$2:$E$12</c:f>
              <c:numCache>
                <c:formatCode>0%</c:formatCode>
                <c:ptCount val="11"/>
                <c:pt idx="0">
                  <c:v>0.18000000000000002</c:v>
                </c:pt>
                <c:pt idx="1">
                  <c:v>0.27</c:v>
                </c:pt>
                <c:pt idx="2">
                  <c:v>0.34</c:v>
                </c:pt>
                <c:pt idx="3">
                  <c:v>0.42000000000000004</c:v>
                </c:pt>
                <c:pt idx="4">
                  <c:v>0.46</c:v>
                </c:pt>
                <c:pt idx="5">
                  <c:v>0.54</c:v>
                </c:pt>
                <c:pt idx="6">
                  <c:v>0.32</c:v>
                </c:pt>
                <c:pt idx="7">
                  <c:v>0.48</c:v>
                </c:pt>
                <c:pt idx="8">
                  <c:v>0.6</c:v>
                </c:pt>
                <c:pt idx="9">
                  <c:v>0.63</c:v>
                </c:pt>
                <c:pt idx="10">
                  <c:v>0.73</c:v>
                </c:pt>
              </c:numCache>
            </c:numRef>
          </c:val>
          <c:extLst>
            <c:ext xmlns:c16="http://schemas.microsoft.com/office/drawing/2014/chart" uri="{C3380CC4-5D6E-409C-BE32-E72D297353CC}">
              <c16:uniqueId val="{00000003-7828-4B95-A0B5-9C425B6A9ABF}"/>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ts val="1500"/>
              </a:lnSpc>
              <a:defRPr sz="18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45465405212379945"/>
          <c:y val="3.6388642159250452E-2"/>
          <c:w val="0.50641716450457941"/>
          <c:h val="5.2669551015730211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07240779771474"/>
          <c:y val="3.7872174548010035E-2"/>
          <c:w val="0.69965408205105195"/>
          <c:h val="0.87934623619443331"/>
        </c:manualLayout>
      </c:layout>
      <c:barChart>
        <c:barDir val="bar"/>
        <c:grouping val="clustered"/>
        <c:varyColors val="0"/>
        <c:ser>
          <c:idx val="0"/>
          <c:order val="0"/>
          <c:tx>
            <c:strRef>
              <c:f>Sheet1!$B$1</c:f>
              <c:strCache>
                <c:ptCount val="1"/>
                <c:pt idx="0">
                  <c:v>q3</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F5A-406C-97E1-F1B5DD16C42E}"/>
              </c:ext>
            </c:extLst>
          </c:dPt>
          <c:dPt>
            <c:idx val="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BF5A-406C-97E1-F1B5DD16C42E}"/>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5-BF5A-406C-97E1-F1B5DD16C42E}"/>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7-BF5A-406C-97E1-F1B5DD16C42E}"/>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9-BF5A-406C-97E1-F1B5DD16C42E}"/>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B-BF5A-406C-97E1-F1B5DD16C42E}"/>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D-BF5A-406C-97E1-F1B5DD16C42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Great need</c:v>
                </c:pt>
                <c:pt idx="1">
                  <c:v>Some need</c:v>
                </c:pt>
                <c:pt idx="3">
                  <c:v>Little need</c:v>
                </c:pt>
                <c:pt idx="4">
                  <c:v>No real need</c:v>
                </c:pt>
                <c:pt idx="6">
                  <c:v>Don't know</c:v>
                </c:pt>
              </c:strCache>
            </c:strRef>
          </c:cat>
          <c:val>
            <c:numRef>
              <c:f>Sheet1!$B$2:$B$8</c:f>
              <c:numCache>
                <c:formatCode>0%</c:formatCode>
                <c:ptCount val="7"/>
                <c:pt idx="0">
                  <c:v>0.24</c:v>
                </c:pt>
                <c:pt idx="1">
                  <c:v>0.39</c:v>
                </c:pt>
                <c:pt idx="3">
                  <c:v>7.0000000000000007E-2</c:v>
                </c:pt>
                <c:pt idx="4">
                  <c:v>0.12</c:v>
                </c:pt>
                <c:pt idx="6">
                  <c:v>0.18</c:v>
                </c:pt>
              </c:numCache>
            </c:numRef>
          </c:val>
          <c:extLst>
            <c:ext xmlns:c16="http://schemas.microsoft.com/office/drawing/2014/chart" uri="{C3380CC4-5D6E-409C-BE32-E72D297353CC}">
              <c16:uniqueId val="{0000000E-BF5A-406C-97E1-F1B5DD16C42E}"/>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0"/>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46799238070059E-2"/>
          <c:y val="4.463329216927369E-2"/>
          <c:w val="0.90294859677567196"/>
          <c:h val="0.87934623619443331"/>
        </c:manualLayout>
      </c:layout>
      <c:barChart>
        <c:barDir val="bar"/>
        <c:grouping val="clustered"/>
        <c:varyColors val="0"/>
        <c:ser>
          <c:idx val="0"/>
          <c:order val="0"/>
          <c:tx>
            <c:strRef>
              <c:f>Sheet1!$B$1</c:f>
              <c:strCache>
                <c:ptCount val="1"/>
                <c:pt idx="0">
                  <c:v>q4ssC</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32A1-4F4C-9D52-CD69F633304C}"/>
              </c:ext>
            </c:extLst>
          </c:dPt>
          <c:dPt>
            <c:idx val="2"/>
            <c:invertIfNegative val="0"/>
            <c:bubble3D val="0"/>
            <c:spPr>
              <a:solidFill>
                <a:schemeClr val="bg2"/>
              </a:solidFill>
              <a:ln>
                <a:noFill/>
              </a:ln>
              <a:effectLst/>
            </c:spPr>
            <c:extLst>
              <c:ext xmlns:c16="http://schemas.microsoft.com/office/drawing/2014/chart" uri="{C3380CC4-5D6E-409C-BE32-E72D297353CC}">
                <c16:uniqueId val="{00000003-32A1-4F4C-9D52-CD69F633304C}"/>
              </c:ext>
            </c:extLst>
          </c:dPt>
          <c:dPt>
            <c:idx val="4"/>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5-32A1-4F4C-9D52-CD69F633304C}"/>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7-32A1-4F4C-9D52-CD69F633304C}"/>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9-32A1-4F4C-9D52-CD69F633304C}"/>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B-32A1-4F4C-9D52-CD69F633304C}"/>
              </c:ext>
            </c:extLst>
          </c:dPt>
          <c:dLbls>
            <c:spPr>
              <a:noFill/>
              <a:ln>
                <a:noFill/>
              </a:ln>
              <a:effectLst/>
            </c:spPr>
            <c:txPr>
              <a:bodyPr rot="0" spcFirstLastPara="1" vertOverflow="ellipsis" vert="horz" wrap="non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Definitely yes</c:v>
                </c:pt>
                <c:pt idx="1">
                  <c:v>Probably yes</c:v>
                </c:pt>
                <c:pt idx="2">
                  <c:v>Undecided, lean yes</c:v>
                </c:pt>
                <c:pt idx="4">
                  <c:v>Undecided, lean no</c:v>
                </c:pt>
                <c:pt idx="5">
                  <c:v>Probably no</c:v>
                </c:pt>
                <c:pt idx="6">
                  <c:v>Definitely no</c:v>
                </c:pt>
                <c:pt idx="8">
                  <c:v>Undecided</c:v>
                </c:pt>
              </c:strCache>
            </c:strRef>
          </c:cat>
          <c:val>
            <c:numRef>
              <c:f>Sheet1!$B$2:$B$10</c:f>
              <c:numCache>
                <c:formatCode>0%</c:formatCode>
                <c:ptCount val="9"/>
                <c:pt idx="0">
                  <c:v>0.32</c:v>
                </c:pt>
                <c:pt idx="1">
                  <c:v>0.21</c:v>
                </c:pt>
                <c:pt idx="2">
                  <c:v>0.05</c:v>
                </c:pt>
                <c:pt idx="4">
                  <c:v>0</c:v>
                </c:pt>
                <c:pt idx="5">
                  <c:v>0.04</c:v>
                </c:pt>
                <c:pt idx="6">
                  <c:v>0.27</c:v>
                </c:pt>
                <c:pt idx="8">
                  <c:v>0.1</c:v>
                </c:pt>
              </c:numCache>
            </c:numRef>
          </c:val>
          <c:extLst>
            <c:ext xmlns:c16="http://schemas.microsoft.com/office/drawing/2014/chart" uri="{C3380CC4-5D6E-409C-BE32-E72D297353CC}">
              <c16:uniqueId val="{0000000C-32A1-4F4C-9D52-CD69F633304C}"/>
            </c:ext>
          </c:extLst>
        </c:ser>
        <c:dLbls>
          <c:showLegendKey val="0"/>
          <c:showVal val="0"/>
          <c:showCatName val="0"/>
          <c:showSerName val="0"/>
          <c:showPercent val="0"/>
          <c:showBubbleSize val="0"/>
        </c:dLbls>
        <c:gapWidth val="21"/>
        <c:axId val="523246480"/>
        <c:axId val="523246872"/>
      </c:barChart>
      <c:catAx>
        <c:axId val="52324648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23246872"/>
        <c:crosses val="autoZero"/>
        <c:auto val="1"/>
        <c:lblAlgn val="ctr"/>
        <c:lblOffset val="100"/>
        <c:noMultiLvlLbl val="0"/>
      </c:catAx>
      <c:valAx>
        <c:axId val="523246872"/>
        <c:scaling>
          <c:orientation val="minMax"/>
          <c:max val="0.75000000000000011"/>
        </c:scaling>
        <c:delete val="1"/>
        <c:axPos val="b"/>
        <c:numFmt formatCode="0%" sourceLinked="0"/>
        <c:majorTickMark val="out"/>
        <c:minorTickMark val="none"/>
        <c:tickLblPos val="nextTo"/>
        <c:crossAx val="523246480"/>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46799238070059E-2"/>
          <c:y val="4.463329216927369E-2"/>
          <c:w val="0.90294859677567196"/>
          <c:h val="0.87934623619443331"/>
        </c:manualLayout>
      </c:layout>
      <c:barChart>
        <c:barDir val="bar"/>
        <c:grouping val="clustered"/>
        <c:varyColors val="0"/>
        <c:ser>
          <c:idx val="0"/>
          <c:order val="0"/>
          <c:tx>
            <c:strRef>
              <c:f>Sheet1!$B$1</c:f>
              <c:strCache>
                <c:ptCount val="1"/>
                <c:pt idx="0">
                  <c:v>q4SSD</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383A-410C-8038-11EB16CD1BE6}"/>
              </c:ext>
            </c:extLst>
          </c:dPt>
          <c:dPt>
            <c:idx val="2"/>
            <c:invertIfNegative val="0"/>
            <c:bubble3D val="0"/>
            <c:spPr>
              <a:solidFill>
                <a:schemeClr val="bg2"/>
              </a:solidFill>
              <a:ln>
                <a:noFill/>
              </a:ln>
              <a:effectLst/>
            </c:spPr>
            <c:extLst>
              <c:ext xmlns:c16="http://schemas.microsoft.com/office/drawing/2014/chart" uri="{C3380CC4-5D6E-409C-BE32-E72D297353CC}">
                <c16:uniqueId val="{00000003-383A-410C-8038-11EB16CD1BE6}"/>
              </c:ext>
            </c:extLst>
          </c:dPt>
          <c:dPt>
            <c:idx val="4"/>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5-383A-410C-8038-11EB16CD1BE6}"/>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7-383A-410C-8038-11EB16CD1BE6}"/>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9-383A-410C-8038-11EB16CD1BE6}"/>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B-383A-410C-8038-11EB16CD1BE6}"/>
              </c:ext>
            </c:extLst>
          </c:dPt>
          <c:dLbls>
            <c:spPr>
              <a:noFill/>
              <a:ln>
                <a:noFill/>
              </a:ln>
              <a:effectLst/>
            </c:spPr>
            <c:txPr>
              <a:bodyPr rot="0" spcFirstLastPara="1" vertOverflow="ellipsis" vert="horz" wrap="non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Definitely yes</c:v>
                </c:pt>
                <c:pt idx="1">
                  <c:v>Probably yes</c:v>
                </c:pt>
                <c:pt idx="2">
                  <c:v>Undecided, lean yes</c:v>
                </c:pt>
                <c:pt idx="4">
                  <c:v>Undecided, lean no</c:v>
                </c:pt>
                <c:pt idx="5">
                  <c:v>Probably no</c:v>
                </c:pt>
                <c:pt idx="6">
                  <c:v>Definitely no</c:v>
                </c:pt>
                <c:pt idx="8">
                  <c:v>Undecided</c:v>
                </c:pt>
              </c:strCache>
            </c:strRef>
          </c:cat>
          <c:val>
            <c:numRef>
              <c:f>Sheet1!$B$2:$B$10</c:f>
              <c:numCache>
                <c:formatCode>0%</c:formatCode>
                <c:ptCount val="9"/>
                <c:pt idx="0">
                  <c:v>0.3</c:v>
                </c:pt>
                <c:pt idx="1">
                  <c:v>0.33</c:v>
                </c:pt>
                <c:pt idx="2">
                  <c:v>0.05</c:v>
                </c:pt>
                <c:pt idx="4">
                  <c:v>0.03</c:v>
                </c:pt>
                <c:pt idx="5">
                  <c:v>0.06</c:v>
                </c:pt>
                <c:pt idx="6">
                  <c:v>0.18</c:v>
                </c:pt>
                <c:pt idx="8">
                  <c:v>0.05</c:v>
                </c:pt>
              </c:numCache>
            </c:numRef>
          </c:val>
          <c:extLst>
            <c:ext xmlns:c16="http://schemas.microsoft.com/office/drawing/2014/chart" uri="{C3380CC4-5D6E-409C-BE32-E72D297353CC}">
              <c16:uniqueId val="{0000000C-383A-410C-8038-11EB16CD1BE6}"/>
            </c:ext>
          </c:extLst>
        </c:ser>
        <c:dLbls>
          <c:showLegendKey val="0"/>
          <c:showVal val="0"/>
          <c:showCatName val="0"/>
          <c:showSerName val="0"/>
          <c:showPercent val="0"/>
          <c:showBubbleSize val="0"/>
        </c:dLbls>
        <c:gapWidth val="21"/>
        <c:axId val="523246480"/>
        <c:axId val="523246872"/>
      </c:barChart>
      <c:catAx>
        <c:axId val="523246480"/>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23246872"/>
        <c:crosses val="autoZero"/>
        <c:auto val="1"/>
        <c:lblAlgn val="ctr"/>
        <c:lblOffset val="100"/>
        <c:noMultiLvlLbl val="0"/>
      </c:catAx>
      <c:valAx>
        <c:axId val="523246872"/>
        <c:scaling>
          <c:orientation val="minMax"/>
          <c:max val="0.75000000000000011"/>
        </c:scaling>
        <c:delete val="1"/>
        <c:axPos val="b"/>
        <c:numFmt formatCode="0%" sourceLinked="0"/>
        <c:majorTickMark val="out"/>
        <c:minorTickMark val="none"/>
        <c:tickLblPos val="nextTo"/>
        <c:crossAx val="523246480"/>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991032370953631E-2"/>
          <c:y val="0.1425082180261448"/>
          <c:w val="0.93101607611548531"/>
          <c:h val="0.74684699134830368"/>
        </c:manualLayout>
      </c:layout>
      <c:barChart>
        <c:barDir val="col"/>
        <c:grouping val="clustered"/>
        <c:varyColors val="0"/>
        <c:ser>
          <c:idx val="0"/>
          <c:order val="0"/>
          <c:tx>
            <c:strRef>
              <c:f>Sheet1!$B$1</c:f>
              <c:strCache>
                <c:ptCount val="1"/>
                <c:pt idx="0">
                  <c:v>Total 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18-39</c:v>
                </c:pt>
                <c:pt idx="1">
                  <c:v>40-64</c:v>
                </c:pt>
                <c:pt idx="2">
                  <c:v>65+</c:v>
                </c:pt>
              </c:strCache>
            </c:strRef>
          </c:cat>
          <c:val>
            <c:numRef>
              <c:f>Sheet1!$B$2:$B$4</c:f>
              <c:numCache>
                <c:formatCode>0%</c:formatCode>
                <c:ptCount val="3"/>
                <c:pt idx="0">
                  <c:v>0.61</c:v>
                </c:pt>
                <c:pt idx="1">
                  <c:v>0.6</c:v>
                </c:pt>
                <c:pt idx="2">
                  <c:v>0.7</c:v>
                </c:pt>
              </c:numCache>
            </c:numRef>
          </c:val>
          <c:extLst>
            <c:ext xmlns:c16="http://schemas.microsoft.com/office/drawing/2014/chart" uri="{C3380CC4-5D6E-409C-BE32-E72D297353CC}">
              <c16:uniqueId val="{00000000-CDF9-4681-9539-0F58A45B98A5}"/>
            </c:ext>
          </c:extLst>
        </c:ser>
        <c:ser>
          <c:idx val="1"/>
          <c:order val="1"/>
          <c:tx>
            <c:strRef>
              <c:f>Sheet1!$C$1</c:f>
              <c:strCache>
                <c:ptCount val="1"/>
                <c:pt idx="0">
                  <c:v>Total 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18-39</c:v>
                </c:pt>
                <c:pt idx="1">
                  <c:v>40-64</c:v>
                </c:pt>
                <c:pt idx="2">
                  <c:v>65+</c:v>
                </c:pt>
              </c:strCache>
            </c:strRef>
          </c:cat>
          <c:val>
            <c:numRef>
              <c:f>Sheet1!$C$2:$C$4</c:f>
              <c:numCache>
                <c:formatCode>0%</c:formatCode>
                <c:ptCount val="3"/>
                <c:pt idx="0">
                  <c:v>0.25</c:v>
                </c:pt>
                <c:pt idx="1">
                  <c:v>0.33</c:v>
                </c:pt>
                <c:pt idx="2">
                  <c:v>0.28000000000000003</c:v>
                </c:pt>
              </c:numCache>
            </c:numRef>
          </c:val>
          <c:extLst>
            <c:ext xmlns:c16="http://schemas.microsoft.com/office/drawing/2014/chart" uri="{C3380CC4-5D6E-409C-BE32-E72D297353CC}">
              <c16:uniqueId val="{00000001-CDF9-4681-9539-0F58A45B98A5}"/>
            </c:ext>
          </c:extLst>
        </c:ser>
        <c:ser>
          <c:idx val="2"/>
          <c:order val="2"/>
          <c:tx>
            <c:strRef>
              <c:f>Sheet1!$D$1</c:f>
              <c:strCache>
                <c:ptCount val="1"/>
                <c:pt idx="0">
                  <c:v>Undecided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18-39</c:v>
                </c:pt>
                <c:pt idx="1">
                  <c:v>40-64</c:v>
                </c:pt>
                <c:pt idx="2">
                  <c:v>65+</c:v>
                </c:pt>
              </c:strCache>
            </c:strRef>
          </c:cat>
          <c:val>
            <c:numRef>
              <c:f>Sheet1!$D$2:$D$4</c:f>
              <c:numCache>
                <c:formatCode>0%</c:formatCode>
                <c:ptCount val="3"/>
                <c:pt idx="0">
                  <c:v>0.14000000000000001</c:v>
                </c:pt>
                <c:pt idx="1">
                  <c:v>7.0000000000000007E-2</c:v>
                </c:pt>
                <c:pt idx="2">
                  <c:v>0.02</c:v>
                </c:pt>
              </c:numCache>
            </c:numRef>
          </c:val>
          <c:extLst>
            <c:ext xmlns:c16="http://schemas.microsoft.com/office/drawing/2014/chart" uri="{C3380CC4-5D6E-409C-BE32-E72D297353CC}">
              <c16:uniqueId val="{00000002-CDF9-4681-9539-0F58A45B98A5}"/>
            </c:ext>
          </c:extLst>
        </c:ser>
        <c:dLbls>
          <c:showLegendKey val="0"/>
          <c:showVal val="0"/>
          <c:showCatName val="0"/>
          <c:showSerName val="0"/>
          <c:showPercent val="0"/>
          <c:showBubbleSize val="0"/>
        </c:dLbls>
        <c:gapWidth val="150"/>
        <c:axId val="683077112"/>
        <c:axId val="683083672"/>
      </c:barChart>
      <c:catAx>
        <c:axId val="68307711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83083672"/>
        <c:crosses val="autoZero"/>
        <c:auto val="1"/>
        <c:lblAlgn val="ctr"/>
        <c:lblOffset val="100"/>
        <c:noMultiLvlLbl val="0"/>
      </c:catAx>
      <c:valAx>
        <c:axId val="683083672"/>
        <c:scaling>
          <c:orientation val="minMax"/>
          <c:max val="1"/>
        </c:scaling>
        <c:delete val="1"/>
        <c:axPos val="l"/>
        <c:numFmt formatCode="0%" sourceLinked="1"/>
        <c:majorTickMark val="out"/>
        <c:minorTickMark val="none"/>
        <c:tickLblPos val="nextTo"/>
        <c:crossAx val="683077112"/>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57699037620297E-2"/>
          <c:y val="0.14250826285603188"/>
          <c:w val="0.93101607611548531"/>
          <c:h val="0.74684699134830368"/>
        </c:manualLayout>
      </c:layout>
      <c:barChart>
        <c:barDir val="col"/>
        <c:grouping val="clustered"/>
        <c:varyColors val="0"/>
        <c:ser>
          <c:idx val="0"/>
          <c:order val="0"/>
          <c:tx>
            <c:strRef>
              <c:f>Sheet1!$B$1</c:f>
              <c:strCache>
                <c:ptCount val="1"/>
                <c:pt idx="0">
                  <c:v>Total 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c:v>
                </c:pt>
                <c:pt idx="1">
                  <c:v>Women</c:v>
                </c:pt>
              </c:strCache>
            </c:strRef>
          </c:cat>
          <c:val>
            <c:numRef>
              <c:f>Sheet1!$B$2:$B$3</c:f>
              <c:numCache>
                <c:formatCode>0%</c:formatCode>
                <c:ptCount val="2"/>
                <c:pt idx="0">
                  <c:v>0.65</c:v>
                </c:pt>
                <c:pt idx="1">
                  <c:v>0.62</c:v>
                </c:pt>
              </c:numCache>
            </c:numRef>
          </c:val>
          <c:extLst>
            <c:ext xmlns:c16="http://schemas.microsoft.com/office/drawing/2014/chart" uri="{C3380CC4-5D6E-409C-BE32-E72D297353CC}">
              <c16:uniqueId val="{00000000-F7EC-439A-9EC0-F0C482ECD6D6}"/>
            </c:ext>
          </c:extLst>
        </c:ser>
        <c:ser>
          <c:idx val="1"/>
          <c:order val="1"/>
          <c:tx>
            <c:strRef>
              <c:f>Sheet1!$C$1</c:f>
              <c:strCache>
                <c:ptCount val="1"/>
                <c:pt idx="0">
                  <c:v>Total 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c:v>
                </c:pt>
                <c:pt idx="1">
                  <c:v>Women</c:v>
                </c:pt>
              </c:strCache>
            </c:strRef>
          </c:cat>
          <c:val>
            <c:numRef>
              <c:f>Sheet1!$C$2:$C$3</c:f>
              <c:numCache>
                <c:formatCode>0%</c:formatCode>
                <c:ptCount val="2"/>
                <c:pt idx="0">
                  <c:v>0.31</c:v>
                </c:pt>
                <c:pt idx="1">
                  <c:v>0.28000000000000003</c:v>
                </c:pt>
              </c:numCache>
            </c:numRef>
          </c:val>
          <c:extLst>
            <c:ext xmlns:c16="http://schemas.microsoft.com/office/drawing/2014/chart" uri="{C3380CC4-5D6E-409C-BE32-E72D297353CC}">
              <c16:uniqueId val="{00000001-F7EC-439A-9EC0-F0C482ECD6D6}"/>
            </c:ext>
          </c:extLst>
        </c:ser>
        <c:ser>
          <c:idx val="2"/>
          <c:order val="2"/>
          <c:tx>
            <c:strRef>
              <c:f>Sheet1!$D$1</c:f>
              <c:strCache>
                <c:ptCount val="1"/>
                <c:pt idx="0">
                  <c:v>Undecided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Men</c:v>
                </c:pt>
                <c:pt idx="1">
                  <c:v>Women</c:v>
                </c:pt>
              </c:strCache>
            </c:strRef>
          </c:cat>
          <c:val>
            <c:numRef>
              <c:f>Sheet1!$D$2:$D$3</c:f>
              <c:numCache>
                <c:formatCode>0%</c:formatCode>
                <c:ptCount val="2"/>
                <c:pt idx="0">
                  <c:v>0.05</c:v>
                </c:pt>
                <c:pt idx="1">
                  <c:v>0.1</c:v>
                </c:pt>
              </c:numCache>
            </c:numRef>
          </c:val>
          <c:extLst>
            <c:ext xmlns:c16="http://schemas.microsoft.com/office/drawing/2014/chart" uri="{C3380CC4-5D6E-409C-BE32-E72D297353CC}">
              <c16:uniqueId val="{00000002-F7EC-439A-9EC0-F0C482ECD6D6}"/>
            </c:ext>
          </c:extLst>
        </c:ser>
        <c:dLbls>
          <c:showLegendKey val="0"/>
          <c:showVal val="0"/>
          <c:showCatName val="0"/>
          <c:showSerName val="0"/>
          <c:showPercent val="0"/>
          <c:showBubbleSize val="0"/>
        </c:dLbls>
        <c:gapWidth val="224"/>
        <c:axId val="683077112"/>
        <c:axId val="683083672"/>
      </c:barChart>
      <c:catAx>
        <c:axId val="68307711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83083672"/>
        <c:crosses val="autoZero"/>
        <c:auto val="1"/>
        <c:lblAlgn val="ctr"/>
        <c:lblOffset val="100"/>
        <c:noMultiLvlLbl val="0"/>
      </c:catAx>
      <c:valAx>
        <c:axId val="683083672"/>
        <c:scaling>
          <c:orientation val="minMax"/>
          <c:max val="1"/>
        </c:scaling>
        <c:delete val="1"/>
        <c:axPos val="l"/>
        <c:numFmt formatCode="0%" sourceLinked="1"/>
        <c:majorTickMark val="out"/>
        <c:minorTickMark val="none"/>
        <c:tickLblPos val="nextTo"/>
        <c:crossAx val="683077112"/>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57699037620297E-2"/>
          <c:y val="0.14250826285603188"/>
          <c:w val="0.93101607611548531"/>
          <c:h val="0.74684699134830368"/>
        </c:manualLayout>
      </c:layout>
      <c:barChart>
        <c:barDir val="col"/>
        <c:grouping val="clustered"/>
        <c:varyColors val="0"/>
        <c:ser>
          <c:idx val="0"/>
          <c:order val="0"/>
          <c:tx>
            <c:strRef>
              <c:f>Sheet1!$B$1</c:f>
              <c:strCache>
                <c:ptCount val="1"/>
                <c:pt idx="0">
                  <c:v>Total 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Whites</c:v>
                </c:pt>
                <c:pt idx="1">
                  <c:v>All Voters of Color</c:v>
                </c:pt>
              </c:strCache>
            </c:strRef>
          </c:cat>
          <c:val>
            <c:numRef>
              <c:f>Sheet1!$B$2:$B$3</c:f>
              <c:numCache>
                <c:formatCode>0%</c:formatCode>
                <c:ptCount val="2"/>
                <c:pt idx="0">
                  <c:v>0.68</c:v>
                </c:pt>
                <c:pt idx="1">
                  <c:v>0.66</c:v>
                </c:pt>
              </c:numCache>
            </c:numRef>
          </c:val>
          <c:extLst>
            <c:ext xmlns:c16="http://schemas.microsoft.com/office/drawing/2014/chart" uri="{C3380CC4-5D6E-409C-BE32-E72D297353CC}">
              <c16:uniqueId val="{00000000-F7EC-439A-9EC0-F0C482ECD6D6}"/>
            </c:ext>
          </c:extLst>
        </c:ser>
        <c:ser>
          <c:idx val="1"/>
          <c:order val="1"/>
          <c:tx>
            <c:strRef>
              <c:f>Sheet1!$C$1</c:f>
              <c:strCache>
                <c:ptCount val="1"/>
                <c:pt idx="0">
                  <c:v>Total 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Whites</c:v>
                </c:pt>
                <c:pt idx="1">
                  <c:v>All Voters of Color</c:v>
                </c:pt>
              </c:strCache>
            </c:strRef>
          </c:cat>
          <c:val>
            <c:numRef>
              <c:f>Sheet1!$C$2:$C$3</c:f>
              <c:numCache>
                <c:formatCode>0%</c:formatCode>
                <c:ptCount val="2"/>
                <c:pt idx="0">
                  <c:v>0.26</c:v>
                </c:pt>
                <c:pt idx="1">
                  <c:v>0.25</c:v>
                </c:pt>
              </c:numCache>
            </c:numRef>
          </c:val>
          <c:extLst>
            <c:ext xmlns:c16="http://schemas.microsoft.com/office/drawing/2014/chart" uri="{C3380CC4-5D6E-409C-BE32-E72D297353CC}">
              <c16:uniqueId val="{00000001-F7EC-439A-9EC0-F0C482ECD6D6}"/>
            </c:ext>
          </c:extLst>
        </c:ser>
        <c:ser>
          <c:idx val="2"/>
          <c:order val="2"/>
          <c:tx>
            <c:strRef>
              <c:f>Sheet1!$D$1</c:f>
              <c:strCache>
                <c:ptCount val="1"/>
                <c:pt idx="0">
                  <c:v>Undecided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Whites</c:v>
                </c:pt>
                <c:pt idx="1">
                  <c:v>All Voters of Color</c:v>
                </c:pt>
              </c:strCache>
            </c:strRef>
          </c:cat>
          <c:val>
            <c:numRef>
              <c:f>Sheet1!$D$2:$D$3</c:f>
              <c:numCache>
                <c:formatCode>0%</c:formatCode>
                <c:ptCount val="2"/>
                <c:pt idx="0">
                  <c:v>7.0000000000000007E-2</c:v>
                </c:pt>
                <c:pt idx="1">
                  <c:v>0.09</c:v>
                </c:pt>
              </c:numCache>
            </c:numRef>
          </c:val>
          <c:extLst>
            <c:ext xmlns:c16="http://schemas.microsoft.com/office/drawing/2014/chart" uri="{C3380CC4-5D6E-409C-BE32-E72D297353CC}">
              <c16:uniqueId val="{00000002-F7EC-439A-9EC0-F0C482ECD6D6}"/>
            </c:ext>
          </c:extLst>
        </c:ser>
        <c:dLbls>
          <c:showLegendKey val="0"/>
          <c:showVal val="0"/>
          <c:showCatName val="0"/>
          <c:showSerName val="0"/>
          <c:showPercent val="0"/>
          <c:showBubbleSize val="0"/>
        </c:dLbls>
        <c:gapWidth val="224"/>
        <c:axId val="683077112"/>
        <c:axId val="683083672"/>
      </c:barChart>
      <c:catAx>
        <c:axId val="68307711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83083672"/>
        <c:crosses val="autoZero"/>
        <c:auto val="1"/>
        <c:lblAlgn val="ctr"/>
        <c:lblOffset val="100"/>
        <c:noMultiLvlLbl val="0"/>
      </c:catAx>
      <c:valAx>
        <c:axId val="683083672"/>
        <c:scaling>
          <c:orientation val="minMax"/>
          <c:max val="1"/>
        </c:scaling>
        <c:delete val="1"/>
        <c:axPos val="l"/>
        <c:numFmt formatCode="0%" sourceLinked="1"/>
        <c:majorTickMark val="out"/>
        <c:minorTickMark val="none"/>
        <c:tickLblPos val="nextTo"/>
        <c:crossAx val="683077112"/>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991032370953631E-2"/>
          <c:y val="0.1425082180261448"/>
          <c:w val="0.93101607611548531"/>
          <c:h val="0.66968649752114318"/>
        </c:manualLayout>
      </c:layout>
      <c:barChart>
        <c:barDir val="col"/>
        <c:grouping val="clustered"/>
        <c:varyColors val="0"/>
        <c:ser>
          <c:idx val="0"/>
          <c:order val="0"/>
          <c:tx>
            <c:strRef>
              <c:f>Sheet1!$B$1</c:f>
              <c:strCache>
                <c:ptCount val="1"/>
                <c:pt idx="0">
                  <c:v>Total 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Spreckels USD 
Parents</c:v>
                </c:pt>
                <c:pt idx="2">
                  <c:v>Have Children 
Under 19</c:v>
                </c:pt>
                <c:pt idx="3">
                  <c:v>Have Adult Children</c:v>
                </c:pt>
                <c:pt idx="4">
                  <c:v>Do Not Have Children</c:v>
                </c:pt>
              </c:strCache>
            </c:strRef>
          </c:cat>
          <c:val>
            <c:numRef>
              <c:f>Sheet1!$B$2:$B$6</c:f>
              <c:numCache>
                <c:formatCode>General</c:formatCode>
                <c:ptCount val="5"/>
                <c:pt idx="0" formatCode="0%">
                  <c:v>0.66</c:v>
                </c:pt>
                <c:pt idx="2" formatCode="0%">
                  <c:v>0.62</c:v>
                </c:pt>
                <c:pt idx="3" formatCode="0%">
                  <c:v>0.54</c:v>
                </c:pt>
                <c:pt idx="4" formatCode="0%">
                  <c:v>0.88</c:v>
                </c:pt>
              </c:numCache>
            </c:numRef>
          </c:val>
          <c:extLst>
            <c:ext xmlns:c16="http://schemas.microsoft.com/office/drawing/2014/chart" uri="{C3380CC4-5D6E-409C-BE32-E72D297353CC}">
              <c16:uniqueId val="{00000000-CDF9-4681-9539-0F58A45B98A5}"/>
            </c:ext>
          </c:extLst>
        </c:ser>
        <c:ser>
          <c:idx val="1"/>
          <c:order val="1"/>
          <c:tx>
            <c:strRef>
              <c:f>Sheet1!$C$1</c:f>
              <c:strCache>
                <c:ptCount val="1"/>
                <c:pt idx="0">
                  <c:v>Total 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Spreckels USD 
Parents</c:v>
                </c:pt>
                <c:pt idx="2">
                  <c:v>Have Children 
Under 19</c:v>
                </c:pt>
                <c:pt idx="3">
                  <c:v>Have Adult Children</c:v>
                </c:pt>
                <c:pt idx="4">
                  <c:v>Do Not Have Children</c:v>
                </c:pt>
              </c:strCache>
            </c:strRef>
          </c:cat>
          <c:val>
            <c:numRef>
              <c:f>Sheet1!$C$2:$C$6</c:f>
              <c:numCache>
                <c:formatCode>General</c:formatCode>
                <c:ptCount val="5"/>
                <c:pt idx="0" formatCode="0%">
                  <c:v>0.32</c:v>
                </c:pt>
                <c:pt idx="2" formatCode="0%">
                  <c:v>0.27</c:v>
                </c:pt>
                <c:pt idx="3" formatCode="0%">
                  <c:v>0.38</c:v>
                </c:pt>
                <c:pt idx="4" formatCode="0%">
                  <c:v>7.0000000000000007E-2</c:v>
                </c:pt>
              </c:numCache>
            </c:numRef>
          </c:val>
          <c:extLst>
            <c:ext xmlns:c16="http://schemas.microsoft.com/office/drawing/2014/chart" uri="{C3380CC4-5D6E-409C-BE32-E72D297353CC}">
              <c16:uniqueId val="{00000001-CDF9-4681-9539-0F58A45B98A5}"/>
            </c:ext>
          </c:extLst>
        </c:ser>
        <c:ser>
          <c:idx val="2"/>
          <c:order val="2"/>
          <c:tx>
            <c:strRef>
              <c:f>Sheet1!$D$1</c:f>
              <c:strCache>
                <c:ptCount val="1"/>
                <c:pt idx="0">
                  <c:v>Undecided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Spreckels USD 
Parents</c:v>
                </c:pt>
                <c:pt idx="2">
                  <c:v>Have Children 
Under 19</c:v>
                </c:pt>
                <c:pt idx="3">
                  <c:v>Have Adult Children</c:v>
                </c:pt>
                <c:pt idx="4">
                  <c:v>Do Not Have Children</c:v>
                </c:pt>
              </c:strCache>
            </c:strRef>
          </c:cat>
          <c:val>
            <c:numRef>
              <c:f>Sheet1!$D$2:$D$6</c:f>
              <c:numCache>
                <c:formatCode>General</c:formatCode>
                <c:ptCount val="5"/>
                <c:pt idx="0" formatCode="0%">
                  <c:v>0.02</c:v>
                </c:pt>
                <c:pt idx="2" formatCode="0%">
                  <c:v>0.11</c:v>
                </c:pt>
                <c:pt idx="3" formatCode="0%">
                  <c:v>7.0000000000000007E-2</c:v>
                </c:pt>
                <c:pt idx="4" formatCode="0%">
                  <c:v>0.05</c:v>
                </c:pt>
              </c:numCache>
            </c:numRef>
          </c:val>
          <c:extLst>
            <c:ext xmlns:c16="http://schemas.microsoft.com/office/drawing/2014/chart" uri="{C3380CC4-5D6E-409C-BE32-E72D297353CC}">
              <c16:uniqueId val="{00000002-CDF9-4681-9539-0F58A45B98A5}"/>
            </c:ext>
          </c:extLst>
        </c:ser>
        <c:dLbls>
          <c:showLegendKey val="0"/>
          <c:showVal val="0"/>
          <c:showCatName val="0"/>
          <c:showSerName val="0"/>
          <c:showPercent val="0"/>
          <c:showBubbleSize val="0"/>
        </c:dLbls>
        <c:gapWidth val="150"/>
        <c:axId val="683077112"/>
        <c:axId val="683083672"/>
      </c:barChart>
      <c:catAx>
        <c:axId val="68307711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83083672"/>
        <c:crosses val="autoZero"/>
        <c:auto val="1"/>
        <c:lblAlgn val="ctr"/>
        <c:lblOffset val="100"/>
        <c:noMultiLvlLbl val="0"/>
      </c:catAx>
      <c:valAx>
        <c:axId val="683083672"/>
        <c:scaling>
          <c:orientation val="minMax"/>
          <c:max val="1"/>
        </c:scaling>
        <c:delete val="1"/>
        <c:axPos val="l"/>
        <c:numFmt formatCode="0%" sourceLinked="1"/>
        <c:majorTickMark val="out"/>
        <c:minorTickMark val="none"/>
        <c:tickLblPos val="nextTo"/>
        <c:crossAx val="683077112"/>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557922136382454"/>
          <c:y val="8.6435549064701939E-2"/>
          <c:w val="0.4172102208316617"/>
          <c:h val="0.85175024853310921"/>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c:spPr>
          <c:invertIfNegative val="0"/>
          <c:dLbls>
            <c:spPr>
              <a:noFill/>
              <a:ln>
                <a:noFill/>
              </a:ln>
              <a:effectLst/>
            </c:spPr>
            <c:txPr>
              <a:bodyPr/>
              <a:lstStyle/>
              <a:p>
                <a:pPr>
                  <a:defRPr sz="16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0"/>
                <c:pt idx="0">
                  <c:v>Requiring public spending disclosure</c:v>
                </c:pt>
                <c:pt idx="1">
                  <c:v>Repairing leaky roofs</c:v>
                </c:pt>
                <c:pt idx="2">
                  <c:v>Requiring audits</c:v>
                </c:pt>
                <c:pt idx="3">
                  <c:v>^Retaining and attracting quality teachers</c:v>
                </c:pt>
                <c:pt idx="4">
                  <c:v>Providing safe drinking water</c:v>
                </c:pt>
                <c:pt idx="6">
                  <c:v>Upgrading smoke and fire alarms</c:v>
                </c:pt>
                <c:pt idx="7">
                  <c:v>Requiring oversight</c:v>
                </c:pt>
                <c:pt idx="8">
                  <c:v>Removing asbestos, lead paint and mold</c:v>
                </c:pt>
                <c:pt idx="9">
                  <c:v>Repairing plumbing and restrooms</c:v>
                </c:pt>
              </c:strCache>
            </c:strRef>
          </c:cat>
          <c:val>
            <c:numRef>
              <c:f>Sheet1!$B$2:$B$12</c:f>
              <c:numCache>
                <c:formatCode>0%</c:formatCode>
                <c:ptCount val="11"/>
                <c:pt idx="0">
                  <c:v>0.46</c:v>
                </c:pt>
                <c:pt idx="1">
                  <c:v>0.5</c:v>
                </c:pt>
                <c:pt idx="2">
                  <c:v>0.51</c:v>
                </c:pt>
                <c:pt idx="3">
                  <c:v>0.5</c:v>
                </c:pt>
                <c:pt idx="4">
                  <c:v>0.44</c:v>
                </c:pt>
                <c:pt idx="5">
                  <c:v>0.47</c:v>
                </c:pt>
                <c:pt idx="6">
                  <c:v>0.42</c:v>
                </c:pt>
                <c:pt idx="7">
                  <c:v>0.42</c:v>
                </c:pt>
                <c:pt idx="8">
                  <c:v>0.4</c:v>
                </c:pt>
                <c:pt idx="9">
                  <c:v>0.39</c:v>
                </c:pt>
                <c:pt idx="10">
                  <c:v>0.35</c:v>
                </c:pt>
              </c:numCache>
            </c:numRef>
          </c:val>
          <c:extLst>
            <c:ext xmlns:c16="http://schemas.microsoft.com/office/drawing/2014/chart" uri="{C3380CC4-5D6E-409C-BE32-E72D297353CC}">
              <c16:uniqueId val="{00000000-25A1-461E-80F1-4A5D734CD3FD}"/>
            </c:ext>
          </c:extLst>
        </c:ser>
        <c:ser>
          <c:idx val="1"/>
          <c:order val="1"/>
          <c:tx>
            <c:strRef>
              <c:f>Sheet1!$C$1</c:f>
              <c:strCache>
                <c:ptCount val="1"/>
                <c:pt idx="0">
                  <c:v>Very Impt.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0"/>
                <c:pt idx="0">
                  <c:v>Requiring public spending disclosure</c:v>
                </c:pt>
                <c:pt idx="1">
                  <c:v>Repairing leaky roofs</c:v>
                </c:pt>
                <c:pt idx="2">
                  <c:v>Requiring audits</c:v>
                </c:pt>
                <c:pt idx="3">
                  <c:v>^Retaining and attracting quality teachers</c:v>
                </c:pt>
                <c:pt idx="4">
                  <c:v>Providing safe drinking water</c:v>
                </c:pt>
                <c:pt idx="6">
                  <c:v>Upgrading smoke and fire alarms</c:v>
                </c:pt>
                <c:pt idx="7">
                  <c:v>Requiring oversight</c:v>
                </c:pt>
                <c:pt idx="8">
                  <c:v>Removing asbestos, lead paint and mold</c:v>
                </c:pt>
                <c:pt idx="9">
                  <c:v>Repairing plumbing and restrooms</c:v>
                </c:pt>
              </c:strCache>
            </c:strRef>
          </c:cat>
          <c:val>
            <c:numRef>
              <c:f>Sheet1!$C$2:$C$12</c:f>
              <c:numCache>
                <c:formatCode>0%</c:formatCode>
                <c:ptCount val="11"/>
                <c:pt idx="0">
                  <c:v>0.39</c:v>
                </c:pt>
                <c:pt idx="1">
                  <c:v>0.34</c:v>
                </c:pt>
                <c:pt idx="2">
                  <c:v>0.31</c:v>
                </c:pt>
                <c:pt idx="3">
                  <c:v>0.32</c:v>
                </c:pt>
                <c:pt idx="4">
                  <c:v>0.38</c:v>
                </c:pt>
                <c:pt idx="5">
                  <c:v>0.33</c:v>
                </c:pt>
                <c:pt idx="6">
                  <c:v>0.36</c:v>
                </c:pt>
                <c:pt idx="7">
                  <c:v>0.33</c:v>
                </c:pt>
                <c:pt idx="8">
                  <c:v>0.34</c:v>
                </c:pt>
                <c:pt idx="9">
                  <c:v>0.35</c:v>
                </c:pt>
                <c:pt idx="10">
                  <c:v>0.39</c:v>
                </c:pt>
              </c:numCache>
            </c:numRef>
          </c:val>
          <c:extLst>
            <c:ext xmlns:c16="http://schemas.microsoft.com/office/drawing/2014/chart" uri="{C3380CC4-5D6E-409C-BE32-E72D297353CC}">
              <c16:uniqueId val="{00000001-25A1-461E-80F1-4A5D734CD3FD}"/>
            </c:ext>
          </c:extLst>
        </c:ser>
        <c:ser>
          <c:idx val="2"/>
          <c:order val="2"/>
          <c:tx>
            <c:strRef>
              <c:f>Sheet1!$D$1</c:f>
              <c:strCache>
                <c:ptCount val="1"/>
                <c:pt idx="0">
                  <c:v>Smwt. Impt.</c:v>
                </c:pt>
              </c:strCache>
            </c:strRef>
          </c:tx>
          <c:spPr>
            <a:solidFill>
              <a:schemeClr val="bg2"/>
            </a:solidFill>
            <a:ln>
              <a:noFill/>
            </a:ln>
          </c:spPr>
          <c:invertIfNegative val="0"/>
          <c:dLbls>
            <c:dLbl>
              <c:idx val="4"/>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90E5-4DFB-A1E5-51C54A4B0306}"/>
                </c:ext>
              </c:extLst>
            </c:dLbl>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0"/>
                <c:pt idx="0">
                  <c:v>Requiring public spending disclosure</c:v>
                </c:pt>
                <c:pt idx="1">
                  <c:v>Repairing leaky roofs</c:v>
                </c:pt>
                <c:pt idx="2">
                  <c:v>Requiring audits</c:v>
                </c:pt>
                <c:pt idx="3">
                  <c:v>^Retaining and attracting quality teachers</c:v>
                </c:pt>
                <c:pt idx="4">
                  <c:v>Providing safe drinking water</c:v>
                </c:pt>
                <c:pt idx="6">
                  <c:v>Upgrading smoke and fire alarms</c:v>
                </c:pt>
                <c:pt idx="7">
                  <c:v>Requiring oversight</c:v>
                </c:pt>
                <c:pt idx="8">
                  <c:v>Removing asbestos, lead paint and mold</c:v>
                </c:pt>
                <c:pt idx="9">
                  <c:v>Repairing plumbing and restrooms</c:v>
                </c:pt>
              </c:strCache>
            </c:strRef>
          </c:cat>
          <c:val>
            <c:numRef>
              <c:f>Sheet1!$D$2:$D$12</c:f>
              <c:numCache>
                <c:formatCode>0%</c:formatCode>
                <c:ptCount val="11"/>
                <c:pt idx="0">
                  <c:v>0.1</c:v>
                </c:pt>
                <c:pt idx="1">
                  <c:v>7.0000000000000007E-2</c:v>
                </c:pt>
                <c:pt idx="2">
                  <c:v>0.12</c:v>
                </c:pt>
                <c:pt idx="3">
                  <c:v>0.09</c:v>
                </c:pt>
                <c:pt idx="4">
                  <c:v>0.05</c:v>
                </c:pt>
                <c:pt idx="5">
                  <c:v>0.12</c:v>
                </c:pt>
                <c:pt idx="6">
                  <c:v>0.11</c:v>
                </c:pt>
                <c:pt idx="7">
                  <c:v>0.11</c:v>
                </c:pt>
                <c:pt idx="8">
                  <c:v>0.16</c:v>
                </c:pt>
                <c:pt idx="9">
                  <c:v>0.13</c:v>
                </c:pt>
                <c:pt idx="10">
                  <c:v>0.14000000000000001</c:v>
                </c:pt>
              </c:numCache>
            </c:numRef>
          </c:val>
          <c:extLst>
            <c:ext xmlns:c16="http://schemas.microsoft.com/office/drawing/2014/chart" uri="{C3380CC4-5D6E-409C-BE32-E72D297353CC}">
              <c16:uniqueId val="{00000002-25A1-461E-80F1-4A5D734CD3FD}"/>
            </c:ext>
          </c:extLst>
        </c:ser>
        <c:ser>
          <c:idx val="3"/>
          <c:order val="3"/>
          <c:tx>
            <c:strRef>
              <c:f>Sheet1!$E$1</c:f>
              <c:strCache>
                <c:ptCount val="1"/>
                <c:pt idx="0">
                  <c:v>Not Too Impt.</c:v>
                </c:pt>
              </c:strCache>
            </c:strRef>
          </c:tx>
          <c:spPr>
            <a:solidFill>
              <a:schemeClr val="accent4"/>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25A1-461E-80F1-4A5D734CD3FD}"/>
                </c:ext>
              </c:extLst>
            </c:dLbl>
            <c:dLbl>
              <c:idx val="1"/>
              <c:delete val="1"/>
              <c:extLst>
                <c:ext xmlns:c15="http://schemas.microsoft.com/office/drawing/2012/chart" uri="{CE6537A1-D6FC-4f65-9D91-7224C49458BB}"/>
                <c:ext xmlns:c16="http://schemas.microsoft.com/office/drawing/2014/chart" uri="{C3380CC4-5D6E-409C-BE32-E72D297353CC}">
                  <c16:uniqueId val="{00000005-25A1-461E-80F1-4A5D734CD3FD}"/>
                </c:ext>
              </c:extLst>
            </c:dLbl>
            <c:dLbl>
              <c:idx val="2"/>
              <c:delete val="1"/>
              <c:extLst>
                <c:ext xmlns:c15="http://schemas.microsoft.com/office/drawing/2012/chart" uri="{CE6537A1-D6FC-4f65-9D91-7224C49458BB}"/>
                <c:ext xmlns:c16="http://schemas.microsoft.com/office/drawing/2014/chart" uri="{C3380CC4-5D6E-409C-BE32-E72D297353CC}">
                  <c16:uniqueId val="{00000007-25A1-461E-80F1-4A5D734CD3FD}"/>
                </c:ext>
              </c:extLst>
            </c:dLbl>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0"/>
                <c:pt idx="0">
                  <c:v>Requiring public spending disclosure</c:v>
                </c:pt>
                <c:pt idx="1">
                  <c:v>Repairing leaky roofs</c:v>
                </c:pt>
                <c:pt idx="2">
                  <c:v>Requiring audits</c:v>
                </c:pt>
                <c:pt idx="3">
                  <c:v>^Retaining and attracting quality teachers</c:v>
                </c:pt>
                <c:pt idx="4">
                  <c:v>Providing safe drinking water</c:v>
                </c:pt>
                <c:pt idx="6">
                  <c:v>Upgrading smoke and fire alarms</c:v>
                </c:pt>
                <c:pt idx="7">
                  <c:v>Requiring oversight</c:v>
                </c:pt>
                <c:pt idx="8">
                  <c:v>Removing asbestos, lead paint and mold</c:v>
                </c:pt>
                <c:pt idx="9">
                  <c:v>Repairing plumbing and restrooms</c:v>
                </c:pt>
              </c:strCache>
            </c:strRef>
          </c:cat>
          <c:val>
            <c:numRef>
              <c:f>Sheet1!$E$2:$E$12</c:f>
              <c:numCache>
                <c:formatCode>0%</c:formatCode>
                <c:ptCount val="11"/>
                <c:pt idx="0">
                  <c:v>0.04</c:v>
                </c:pt>
                <c:pt idx="1">
                  <c:v>0.04</c:v>
                </c:pt>
                <c:pt idx="2">
                  <c:v>0.03</c:v>
                </c:pt>
                <c:pt idx="3">
                  <c:v>7.0000000000000007E-2</c:v>
                </c:pt>
                <c:pt idx="4">
                  <c:v>0.1</c:v>
                </c:pt>
                <c:pt idx="5">
                  <c:v>7.0000000000000007E-2</c:v>
                </c:pt>
                <c:pt idx="6">
                  <c:v>7.0000000000000007E-2</c:v>
                </c:pt>
                <c:pt idx="7">
                  <c:v>0.1</c:v>
                </c:pt>
                <c:pt idx="8">
                  <c:v>7.0000000000000007E-2</c:v>
                </c:pt>
                <c:pt idx="9">
                  <c:v>0.09</c:v>
                </c:pt>
                <c:pt idx="10">
                  <c:v>0.09</c:v>
                </c:pt>
              </c:numCache>
            </c:numRef>
          </c:val>
          <c:extLst>
            <c:ext xmlns:c16="http://schemas.microsoft.com/office/drawing/2014/chart" uri="{C3380CC4-5D6E-409C-BE32-E72D297353CC}">
              <c16:uniqueId val="{00000003-25A1-461E-80F1-4A5D734CD3FD}"/>
            </c:ext>
          </c:extLst>
        </c:ser>
        <c:ser>
          <c:idx val="4"/>
          <c:order val="4"/>
          <c:tx>
            <c:strRef>
              <c:f>Sheet1!$F$1</c:f>
              <c:strCache>
                <c:ptCount val="1"/>
                <c:pt idx="0">
                  <c:v>Don't Know</c:v>
                </c:pt>
              </c:strCache>
            </c:strRef>
          </c:tx>
          <c:spPr>
            <a:solidFill>
              <a:schemeClr val="accent6"/>
            </a:solidFill>
            <a:ln>
              <a:noFill/>
            </a:ln>
          </c:spPr>
          <c:invertIfNegative val="0"/>
          <c:dLbls>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5A1-461E-80F1-4A5D734CD3FD}"/>
                </c:ext>
              </c:extLst>
            </c:dLbl>
            <c:dLbl>
              <c:idx val="7"/>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A1-461E-80F1-4A5D734CD3FD}"/>
                </c:ext>
              </c:extLst>
            </c:dLbl>
            <c:spPr>
              <a:noFill/>
              <a:ln>
                <a:noFill/>
              </a:ln>
              <a:effectLst/>
            </c:spPr>
            <c:txPr>
              <a:bodyPr wrap="square" lIns="38100" tIns="19050" rIns="38100" bIns="19050" anchor="ctr">
                <a:spAutoFit/>
              </a:bodyPr>
              <a:lstStyle/>
              <a:p>
                <a:pPr>
                  <a:defRPr sz="1100"/>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Sheet1!$A$2:$A$12</c:f>
              <c:strCache>
                <c:ptCount val="10"/>
                <c:pt idx="0">
                  <c:v>Requiring public spending disclosure</c:v>
                </c:pt>
                <c:pt idx="1">
                  <c:v>Repairing leaky roofs</c:v>
                </c:pt>
                <c:pt idx="2">
                  <c:v>Requiring audits</c:v>
                </c:pt>
                <c:pt idx="3">
                  <c:v>^Retaining and attracting quality teachers</c:v>
                </c:pt>
                <c:pt idx="4">
                  <c:v>Providing safe drinking water</c:v>
                </c:pt>
                <c:pt idx="6">
                  <c:v>Upgrading smoke and fire alarms</c:v>
                </c:pt>
                <c:pt idx="7">
                  <c:v>Requiring oversight</c:v>
                </c:pt>
                <c:pt idx="8">
                  <c:v>Removing asbestos, lead paint and mold</c:v>
                </c:pt>
                <c:pt idx="9">
                  <c:v>Repairing plumbing and restrooms</c:v>
                </c:pt>
              </c:strCache>
            </c:strRef>
          </c:cat>
          <c:val>
            <c:numRef>
              <c:f>Sheet1!$F$2:$F$12</c:f>
              <c:numCache>
                <c:formatCode>0%</c:formatCode>
                <c:ptCount val="11"/>
                <c:pt idx="0">
                  <c:v>0.01</c:v>
                </c:pt>
                <c:pt idx="1">
                  <c:v>0.04</c:v>
                </c:pt>
                <c:pt idx="2">
                  <c:v>0.01</c:v>
                </c:pt>
                <c:pt idx="3">
                  <c:v>0.02</c:v>
                </c:pt>
                <c:pt idx="4">
                  <c:v>0.03</c:v>
                </c:pt>
                <c:pt idx="5">
                  <c:v>0.01</c:v>
                </c:pt>
                <c:pt idx="6">
                  <c:v>0.05</c:v>
                </c:pt>
                <c:pt idx="7">
                  <c:v>0.05</c:v>
                </c:pt>
                <c:pt idx="8">
                  <c:v>0.03</c:v>
                </c:pt>
                <c:pt idx="9">
                  <c:v>0.03</c:v>
                </c:pt>
                <c:pt idx="10">
                  <c:v>0.03</c:v>
                </c:pt>
              </c:numCache>
            </c:numRef>
          </c:val>
          <c:extLst>
            <c:ext xmlns:c16="http://schemas.microsoft.com/office/drawing/2014/chart" uri="{C3380CC4-5D6E-409C-BE32-E72D297353CC}">
              <c16:uniqueId val="{00000004-25A1-461E-80F1-4A5D734CD3FD}"/>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6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33362965092569158"/>
          <c:y val="1.850832864379337E-2"/>
          <c:w val="0.60884519827461425"/>
          <c:h val="5.5300346022010394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55761B-A0A9-64B8-71C1-6D7B59E2CD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B12EF05-4130-6CF3-1B94-5A60170F6F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63000C-FCDA-48E2-8C91-5CC632C62023}" type="datetimeFigureOut">
              <a:rPr lang="en-US" smtClean="0"/>
              <a:t>6/17/2024</a:t>
            </a:fld>
            <a:endParaRPr lang="en-US"/>
          </a:p>
        </p:txBody>
      </p:sp>
      <p:sp>
        <p:nvSpPr>
          <p:cNvPr id="4" name="Footer Placeholder 3">
            <a:extLst>
              <a:ext uri="{FF2B5EF4-FFF2-40B4-BE49-F238E27FC236}">
                <a16:creationId xmlns:a16="http://schemas.microsoft.com/office/drawing/2014/main" id="{DB119B1F-3958-749F-B7B9-CEC0817B33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130DFA-F0FF-D493-07A6-598C002819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6E5C49-9178-4C28-916D-B8649A981DA8}" type="slidenum">
              <a:rPr lang="en-US" smtClean="0"/>
              <a:t>‹#›</a:t>
            </a:fld>
            <a:endParaRPr lang="en-US"/>
          </a:p>
        </p:txBody>
      </p:sp>
    </p:spTree>
    <p:extLst>
      <p:ext uri="{BB962C8B-B14F-4D97-AF65-F5344CB8AC3E}">
        <p14:creationId xmlns:p14="http://schemas.microsoft.com/office/powerpoint/2010/main" val="383452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4EAB28-97EA-4884-8E3F-1BF0EFCA7FE2}" type="datetimeFigureOut">
              <a:rPr lang="en-US" smtClean="0"/>
              <a:t>6/17/2024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726F79-8247-4A58-A4B0-8EB3C1E70169}" type="slidenum">
              <a:rPr lang="en-US" smtClean="0"/>
              <a:t>‹#›</a:t>
            </a:fld>
            <a:endParaRPr lang="en-US"/>
          </a:p>
        </p:txBody>
      </p:sp>
    </p:spTree>
    <p:extLst>
      <p:ext uri="{BB962C8B-B14F-4D97-AF65-F5344CB8AC3E}">
        <p14:creationId xmlns:p14="http://schemas.microsoft.com/office/powerpoint/2010/main" val="3902173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 CO NAME &amp; LEW">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A90B8B0-5A62-4859-8D8C-484B9B2D878C}"/>
              </a:ext>
            </a:extLst>
          </p:cNvPr>
          <p:cNvSpPr txBox="1"/>
          <p:nvPr userDrawn="1"/>
        </p:nvSpPr>
        <p:spPr>
          <a:xfrm>
            <a:off x="-1733" y="3094985"/>
            <a:ext cx="9145732" cy="1323439"/>
          </a:xfrm>
          <a:prstGeom prst="rect">
            <a:avLst/>
          </a:prstGeom>
          <a:noFill/>
        </p:spPr>
        <p:txBody>
          <a:bodyPr wrap="square" rtlCol="0" anchor="ctr">
            <a:spAutoFit/>
          </a:bodyPr>
          <a:lstStyle/>
          <a:p>
            <a:pPr algn="ctr"/>
            <a:r>
              <a:rPr lang="en-US" sz="4000" b="1" dirty="0">
                <a:latin typeface="+mj-lt"/>
              </a:rPr>
              <a:t>Spreckels Union School District Community Survey</a:t>
            </a:r>
          </a:p>
        </p:txBody>
      </p:sp>
      <p:grpSp>
        <p:nvGrpSpPr>
          <p:cNvPr id="21" name="Group 20">
            <a:extLst>
              <a:ext uri="{FF2B5EF4-FFF2-40B4-BE49-F238E27FC236}">
                <a16:creationId xmlns:a16="http://schemas.microsoft.com/office/drawing/2014/main" id="{21F02B1F-C6A1-4552-9FA4-1B23483FB9DD}"/>
              </a:ext>
            </a:extLst>
          </p:cNvPr>
          <p:cNvGrpSpPr/>
          <p:nvPr userDrawn="1"/>
        </p:nvGrpSpPr>
        <p:grpSpPr>
          <a:xfrm>
            <a:off x="0" y="0"/>
            <a:ext cx="9144000" cy="1838130"/>
            <a:chOff x="0" y="-28511"/>
            <a:chExt cx="9144000" cy="1838130"/>
          </a:xfrm>
        </p:grpSpPr>
        <p:sp>
          <p:nvSpPr>
            <p:cNvPr id="28" name="Isosceles Triangle 27">
              <a:extLst>
                <a:ext uri="{FF2B5EF4-FFF2-40B4-BE49-F238E27FC236}">
                  <a16:creationId xmlns:a16="http://schemas.microsoft.com/office/drawing/2014/main" id="{B4B9A1A8-A684-4272-87BC-E488F4BCAEC5}"/>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58E87D-51C2-41E0-88B5-BD8D4F0CF91B}"/>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65DCBCA-24BF-41A9-B883-C95DBFD1CB11}"/>
                </a:ext>
              </a:extLst>
            </p:cNvPr>
            <p:cNvSpPr/>
            <p:nvPr/>
          </p:nvSpPr>
          <p:spPr>
            <a:xfrm rot="3156271">
              <a:off x="3695634"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148C73D1-CBF1-40EC-B4F7-3CEFD69A323E}"/>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TextBox 16">
            <a:extLst>
              <a:ext uri="{FF2B5EF4-FFF2-40B4-BE49-F238E27FC236}">
                <a16:creationId xmlns:a16="http://schemas.microsoft.com/office/drawing/2014/main" id="{1D832867-3B37-497D-872C-20AF1DFD13DB}"/>
              </a:ext>
            </a:extLst>
          </p:cNvPr>
          <p:cNvSpPr txBox="1"/>
          <p:nvPr userDrawn="1"/>
        </p:nvSpPr>
        <p:spPr>
          <a:xfrm>
            <a:off x="7916141" y="6413013"/>
            <a:ext cx="1233055" cy="253916"/>
          </a:xfrm>
          <a:prstGeom prst="rect">
            <a:avLst/>
          </a:prstGeom>
          <a:noFill/>
        </p:spPr>
        <p:txBody>
          <a:bodyPr wrap="square" rtlCol="0">
            <a:spAutoFit/>
          </a:bodyPr>
          <a:lstStyle/>
          <a:p>
            <a:pPr algn="r"/>
            <a:r>
              <a:rPr lang="en-US" sz="1050" dirty="0"/>
              <a:t>220-7019</a:t>
            </a:r>
          </a:p>
        </p:txBody>
      </p:sp>
      <p:grpSp>
        <p:nvGrpSpPr>
          <p:cNvPr id="18" name="Group 17">
            <a:extLst>
              <a:ext uri="{FF2B5EF4-FFF2-40B4-BE49-F238E27FC236}">
                <a16:creationId xmlns:a16="http://schemas.microsoft.com/office/drawing/2014/main" id="{FEDFA17B-082D-4F29-BB52-F3E7719B8D46}"/>
              </a:ext>
            </a:extLst>
          </p:cNvPr>
          <p:cNvGrpSpPr/>
          <p:nvPr userDrawn="1"/>
        </p:nvGrpSpPr>
        <p:grpSpPr>
          <a:xfrm flipV="1">
            <a:off x="0" y="6657975"/>
            <a:ext cx="9144000" cy="200025"/>
            <a:chOff x="0" y="0"/>
            <a:chExt cx="12192000" cy="266700"/>
          </a:xfrm>
        </p:grpSpPr>
        <p:sp>
          <p:nvSpPr>
            <p:cNvPr id="19" name="Rectangle 18">
              <a:extLst>
                <a:ext uri="{FF2B5EF4-FFF2-40B4-BE49-F238E27FC236}">
                  <a16:creationId xmlns:a16="http://schemas.microsoft.com/office/drawing/2014/main" id="{65FE02D6-DAC5-4779-91A0-823F26F4029F}"/>
                </a:ext>
              </a:extLst>
            </p:cNvPr>
            <p:cNvSpPr/>
            <p:nvPr userDrawn="1"/>
          </p:nvSpPr>
          <p:spPr>
            <a:xfrm>
              <a:off x="0" y="76201"/>
              <a:ext cx="12192000" cy="190499"/>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0" name="Rectangle 19">
              <a:extLst>
                <a:ext uri="{FF2B5EF4-FFF2-40B4-BE49-F238E27FC236}">
                  <a16:creationId xmlns:a16="http://schemas.microsoft.com/office/drawing/2014/main" id="{10DEB6F1-9E2A-429B-978E-0F42C0833A5C}"/>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grpSp>
        <p:nvGrpSpPr>
          <p:cNvPr id="24" name="Group 23">
            <a:extLst>
              <a:ext uri="{FF2B5EF4-FFF2-40B4-BE49-F238E27FC236}">
                <a16:creationId xmlns:a16="http://schemas.microsoft.com/office/drawing/2014/main" id="{1AD986A6-F302-4ADC-8C61-F0913538572B}"/>
              </a:ext>
            </a:extLst>
          </p:cNvPr>
          <p:cNvGrpSpPr/>
          <p:nvPr userDrawn="1"/>
        </p:nvGrpSpPr>
        <p:grpSpPr>
          <a:xfrm>
            <a:off x="2130790" y="5143305"/>
            <a:ext cx="4882420" cy="1160568"/>
            <a:chOff x="1929972" y="5106361"/>
            <a:chExt cx="4882420" cy="1160568"/>
          </a:xfrm>
        </p:grpSpPr>
        <p:pic>
          <p:nvPicPr>
            <p:cNvPr id="25" name="Picture 24" descr="A black sign with white text&#10;&#10;Description generated with very high confidence">
              <a:extLst>
                <a:ext uri="{FF2B5EF4-FFF2-40B4-BE49-F238E27FC236}">
                  <a16:creationId xmlns:a16="http://schemas.microsoft.com/office/drawing/2014/main" id="{E5DE0CA0-B187-4E76-ADC7-FA7285780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9972" y="5178684"/>
              <a:ext cx="3525408" cy="1015923"/>
            </a:xfrm>
            <a:prstGeom prst="rect">
              <a:avLst/>
            </a:prstGeom>
          </p:spPr>
        </p:pic>
        <p:pic>
          <p:nvPicPr>
            <p:cNvPr id="26" name="Picture 2">
              <a:extLst>
                <a:ext uri="{FF2B5EF4-FFF2-40B4-BE49-F238E27FC236}">
                  <a16:creationId xmlns:a16="http://schemas.microsoft.com/office/drawing/2014/main" id="{67BF082E-98B5-4374-9DBB-6BAF1DCEC5C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5651824" y="5106361"/>
              <a:ext cx="1160568" cy="116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descr="No photo description available.">
            <a:extLst>
              <a:ext uri="{FF2B5EF4-FFF2-40B4-BE49-F238E27FC236}">
                <a16:creationId xmlns:a16="http://schemas.microsoft.com/office/drawing/2014/main" id="{A22B1F72-77D2-293F-04DC-7B8F8D9308C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947395" y="1934308"/>
            <a:ext cx="1249211" cy="1249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026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CONTACT - FM3 LA">
    <p:spTree>
      <p:nvGrpSpPr>
        <p:cNvPr id="1" name=""/>
        <p:cNvGrpSpPr/>
        <p:nvPr/>
      </p:nvGrpSpPr>
      <p:grpSpPr>
        <a:xfrm>
          <a:off x="0" y="0"/>
          <a:ext cx="0" cy="0"/>
          <a:chOff x="0" y="0"/>
          <a:chExt cx="0" cy="0"/>
        </a:xfrm>
      </p:grpSpPr>
      <p:pic>
        <p:nvPicPr>
          <p:cNvPr id="24" name="Picture 10">
            <a:extLst>
              <a:ext uri="{FF2B5EF4-FFF2-40B4-BE49-F238E27FC236}">
                <a16:creationId xmlns:a16="http://schemas.microsoft.com/office/drawing/2014/main" id="{38EEA908-F2C9-45CD-A5DF-4FCD6E0339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16" r="516"/>
          <a:stretch/>
        </p:blipFill>
        <p:spPr bwMode="auto">
          <a:xfrm>
            <a:off x="1201325" y="5293461"/>
            <a:ext cx="1460008" cy="1475241"/>
          </a:xfrm>
          <a:prstGeom prst="rect">
            <a:avLst/>
          </a:prstGeom>
          <a:extLst>
            <a:ext uri="{909E8E84-426E-40DD-AFC4-6F175D3DCCD1}">
              <a14:hiddenFill xmlns:a14="http://schemas.microsoft.com/office/drawing/2010/main">
                <a:solidFill>
                  <a:srgbClr val="FFFFFF"/>
                </a:solidFill>
              </a14:hiddenFill>
            </a:ext>
          </a:extLst>
        </p:spPr>
      </p:pic>
      <p:pic>
        <p:nvPicPr>
          <p:cNvPr id="25" name="Picture 24" descr="A close up of a sign&#10;&#10;Description generated with very high confidence">
            <a:extLst>
              <a:ext uri="{FF2B5EF4-FFF2-40B4-BE49-F238E27FC236}">
                <a16:creationId xmlns:a16="http://schemas.microsoft.com/office/drawing/2014/main" id="{6363186F-5EEB-4833-A4DF-8329C3F360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298" y="2258205"/>
            <a:ext cx="1827657" cy="1136659"/>
          </a:xfrm>
          <a:prstGeom prst="rect">
            <a:avLst/>
          </a:prstGeom>
        </p:spPr>
      </p:pic>
      <p:graphicFrame>
        <p:nvGraphicFramePr>
          <p:cNvPr id="26" name="Table 25">
            <a:extLst>
              <a:ext uri="{FF2B5EF4-FFF2-40B4-BE49-F238E27FC236}">
                <a16:creationId xmlns:a16="http://schemas.microsoft.com/office/drawing/2014/main" id="{C9735D62-E091-4348-8D06-D157E68827F4}"/>
              </a:ext>
            </a:extLst>
          </p:cNvPr>
          <p:cNvGraphicFramePr>
            <a:graphicFrameLocks noGrp="1"/>
          </p:cNvGraphicFramePr>
          <p:nvPr userDrawn="1">
            <p:extLst>
              <p:ext uri="{D42A27DB-BD31-4B8C-83A1-F6EECF244321}">
                <p14:modId xmlns:p14="http://schemas.microsoft.com/office/powerpoint/2010/main" val="4291171918"/>
              </p:ext>
            </p:extLst>
          </p:nvPr>
        </p:nvGraphicFramePr>
        <p:xfrm>
          <a:off x="3459531" y="1876429"/>
          <a:ext cx="5104014" cy="1981200"/>
        </p:xfrm>
        <a:graphic>
          <a:graphicData uri="http://schemas.openxmlformats.org/drawingml/2006/table">
            <a:tbl>
              <a:tblPr>
                <a:tableStyleId>{93296810-A885-4BE3-A3E7-6D5BEEA58F35}</a:tableStyleId>
              </a:tblPr>
              <a:tblGrid>
                <a:gridCol w="5104014">
                  <a:extLst>
                    <a:ext uri="{9D8B030D-6E8A-4147-A177-3AD203B41FA5}">
                      <a16:colId xmlns:a16="http://schemas.microsoft.com/office/drawing/2014/main" val="1830107636"/>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ln w="10541" cmpd="sng">
                            <a:noFill/>
                            <a:prstDash val="solid"/>
                          </a:ln>
                          <a:solidFill>
                            <a:schemeClr val="tx1"/>
                          </a:solidFill>
                          <a:latin typeface="+mj-lt"/>
                          <a:ea typeface="+mn-ea"/>
                          <a:cs typeface="+mn-cs"/>
                        </a:rPr>
                        <a:t>John Fairbank</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716088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John@FM3research.com</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7644465"/>
                  </a:ext>
                </a:extLst>
              </a:tr>
              <a:tr h="0">
                <a:tc>
                  <a:txBody>
                    <a:bodyPr/>
                    <a:lstStyle/>
                    <a:p>
                      <a:pPr algn="ctr"/>
                      <a:endParaRPr lang="en-US" sz="20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99062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ln w="10541" cmpd="sng">
                            <a:noFill/>
                            <a:prstDash val="solid"/>
                          </a:ln>
                          <a:solidFill>
                            <a:schemeClr val="tx1"/>
                          </a:solidFill>
                          <a:latin typeface="+mj-lt"/>
                          <a:ea typeface="+mn-ea"/>
                          <a:cs typeface="+mn-cs"/>
                        </a:rPr>
                        <a:t>Adam Sonenshein</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042103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Adam@FM3research.com</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393268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 dirty="0">
                        <a:solidFill>
                          <a:schemeClr val="tx1"/>
                        </a:solidFill>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459139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ln w="10541" cmpd="sng">
                            <a:noFill/>
                            <a:prstDash val="solid"/>
                          </a:ln>
                          <a:solidFill>
                            <a:schemeClr val="tx1"/>
                          </a:solidFill>
                          <a:latin typeface="+mj-lt"/>
                          <a:ea typeface="+mn-ea"/>
                          <a:cs typeface="+mn-cs"/>
                        </a:rPr>
                        <a:t>Maya Gutierrez</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063797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Gutierrez@FM3research.com</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3746002"/>
                  </a:ext>
                </a:extLst>
              </a:tr>
            </a:tbl>
          </a:graphicData>
        </a:graphic>
      </p:graphicFrame>
      <p:graphicFrame>
        <p:nvGraphicFramePr>
          <p:cNvPr id="27" name="Table 26">
            <a:extLst>
              <a:ext uri="{FF2B5EF4-FFF2-40B4-BE49-F238E27FC236}">
                <a16:creationId xmlns:a16="http://schemas.microsoft.com/office/drawing/2014/main" id="{CBB7056B-C121-420B-A739-5F9EB6F1A049}"/>
              </a:ext>
            </a:extLst>
          </p:cNvPr>
          <p:cNvGraphicFramePr>
            <a:graphicFrameLocks noGrp="1"/>
          </p:cNvGraphicFramePr>
          <p:nvPr userDrawn="1">
            <p:extLst>
              <p:ext uri="{D42A27DB-BD31-4B8C-83A1-F6EECF244321}">
                <p14:modId xmlns:p14="http://schemas.microsoft.com/office/powerpoint/2010/main" val="469749336"/>
              </p:ext>
            </p:extLst>
          </p:nvPr>
        </p:nvGraphicFramePr>
        <p:xfrm>
          <a:off x="3459531" y="5680561"/>
          <a:ext cx="5104014" cy="701040"/>
        </p:xfrm>
        <a:graphic>
          <a:graphicData uri="http://schemas.openxmlformats.org/drawingml/2006/table">
            <a:tbl>
              <a:tblPr>
                <a:tableStyleId>{93296810-A885-4BE3-A3E7-6D5BEEA58F35}</a:tableStyleId>
              </a:tblPr>
              <a:tblGrid>
                <a:gridCol w="5104014">
                  <a:extLst>
                    <a:ext uri="{9D8B030D-6E8A-4147-A177-3AD203B41FA5}">
                      <a16:colId xmlns:a16="http://schemas.microsoft.com/office/drawing/2014/main" val="1830107636"/>
                    </a:ext>
                  </a:extLst>
                </a:gridCol>
              </a:tblGrid>
              <a:tr h="2668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dirty="0">
                          <a:ln w="10541" cmpd="sng">
                            <a:noFill/>
                            <a:prstDash val="solid"/>
                          </a:ln>
                          <a:solidFill>
                            <a:schemeClr val="tx1"/>
                          </a:solidFill>
                          <a:latin typeface="+mj-lt"/>
                          <a:ea typeface="+mn-ea"/>
                          <a:cs typeface="+mn-cs"/>
                        </a:rPr>
                        <a:t>The Lew Edwards Group</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9625237"/>
                  </a:ext>
                </a:extLst>
              </a:tr>
              <a:tr h="1378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Info@lewedwardsgroup.com</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195803"/>
                  </a:ext>
                </a:extLst>
              </a:tr>
            </a:tbl>
          </a:graphicData>
        </a:graphic>
      </p:graphicFrame>
      <p:grpSp>
        <p:nvGrpSpPr>
          <p:cNvPr id="20" name="Group 19">
            <a:extLst>
              <a:ext uri="{FF2B5EF4-FFF2-40B4-BE49-F238E27FC236}">
                <a16:creationId xmlns:a16="http://schemas.microsoft.com/office/drawing/2014/main" id="{C383DE29-B944-D05C-BFA4-CF4F4F03C556}"/>
              </a:ext>
            </a:extLst>
          </p:cNvPr>
          <p:cNvGrpSpPr/>
          <p:nvPr userDrawn="1"/>
        </p:nvGrpSpPr>
        <p:grpSpPr>
          <a:xfrm>
            <a:off x="0" y="1400"/>
            <a:ext cx="9144000" cy="1838130"/>
            <a:chOff x="0" y="-28511"/>
            <a:chExt cx="9144000" cy="1838130"/>
          </a:xfrm>
        </p:grpSpPr>
        <p:sp>
          <p:nvSpPr>
            <p:cNvPr id="21" name="Isosceles Triangle 20">
              <a:extLst>
                <a:ext uri="{FF2B5EF4-FFF2-40B4-BE49-F238E27FC236}">
                  <a16:creationId xmlns:a16="http://schemas.microsoft.com/office/drawing/2014/main" id="{8024AD5B-B938-5CFB-B5A7-B20DDB2E113F}"/>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079BFB1-740F-47E7-6D2C-44192EC2FD99}"/>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71B899B-0BC7-9D8F-A4C2-17F0ECD16DE3}"/>
                </a:ext>
              </a:extLst>
            </p:cNvPr>
            <p:cNvSpPr/>
            <p:nvPr/>
          </p:nvSpPr>
          <p:spPr>
            <a:xfrm rot="3156271">
              <a:off x="3695635"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4B8731D-146A-1E66-C4DA-C2CB7E328C32}"/>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1" name="TextBox 30">
            <a:extLst>
              <a:ext uri="{FF2B5EF4-FFF2-40B4-BE49-F238E27FC236}">
                <a16:creationId xmlns:a16="http://schemas.microsoft.com/office/drawing/2014/main" id="{6BF6D41E-60BD-039C-2BD4-9BC1B4296821}"/>
              </a:ext>
            </a:extLst>
          </p:cNvPr>
          <p:cNvSpPr txBox="1"/>
          <p:nvPr userDrawn="1"/>
        </p:nvSpPr>
        <p:spPr>
          <a:xfrm>
            <a:off x="0" y="551045"/>
            <a:ext cx="3976255" cy="729430"/>
          </a:xfrm>
          <a:prstGeom prst="rect">
            <a:avLst/>
          </a:prstGeom>
          <a:noFill/>
        </p:spPr>
        <p:txBody>
          <a:bodyPr wrap="square" rtlCol="0">
            <a:spAutoFit/>
          </a:bodyPr>
          <a:lstStyle/>
          <a:p>
            <a:pPr marL="0" algn="l" defTabSz="685800" rtl="0" eaLnBrk="1" latinLnBrk="0" hangingPunct="1">
              <a:lnSpc>
                <a:spcPct val="90000"/>
              </a:lnSpc>
              <a:spcBef>
                <a:spcPct val="0"/>
              </a:spcBef>
              <a:tabLst>
                <a:tab pos="2743200" algn="l"/>
              </a:tabLst>
            </a:pPr>
            <a:r>
              <a:rPr lang="en-US" sz="2300" b="1" kern="1200" dirty="0">
                <a:ln w="10541" cmpd="sng">
                  <a:noFill/>
                  <a:prstDash val="solid"/>
                </a:ln>
                <a:solidFill>
                  <a:schemeClr val="bg1"/>
                </a:solidFill>
                <a:latin typeface="+mj-lt"/>
                <a:ea typeface="+mn-ea"/>
                <a:cs typeface="+mn-cs"/>
              </a:rPr>
              <a:t>For more information, </a:t>
            </a:r>
            <a:br>
              <a:rPr lang="en-US" sz="2300" b="1" kern="1200" dirty="0">
                <a:ln w="10541" cmpd="sng">
                  <a:noFill/>
                  <a:prstDash val="solid"/>
                </a:ln>
                <a:solidFill>
                  <a:schemeClr val="bg1"/>
                </a:solidFill>
                <a:latin typeface="+mj-lt"/>
                <a:ea typeface="+mn-ea"/>
                <a:cs typeface="+mn-cs"/>
              </a:rPr>
            </a:br>
            <a:r>
              <a:rPr lang="en-US" sz="2300" b="1" kern="1200" dirty="0">
                <a:ln w="10541" cmpd="sng">
                  <a:noFill/>
                  <a:prstDash val="solid"/>
                </a:ln>
                <a:solidFill>
                  <a:schemeClr val="bg1"/>
                </a:solidFill>
                <a:latin typeface="+mj-lt"/>
                <a:ea typeface="+mn-ea"/>
                <a:cs typeface="+mn-cs"/>
              </a:rPr>
              <a:t>contact:</a:t>
            </a:r>
          </a:p>
        </p:txBody>
      </p:sp>
      <p:graphicFrame>
        <p:nvGraphicFramePr>
          <p:cNvPr id="2" name="Table 1">
            <a:extLst>
              <a:ext uri="{FF2B5EF4-FFF2-40B4-BE49-F238E27FC236}">
                <a16:creationId xmlns:a16="http://schemas.microsoft.com/office/drawing/2014/main" id="{FD11596A-0E7E-17D9-96F6-17686FBB41D3}"/>
              </a:ext>
            </a:extLst>
          </p:cNvPr>
          <p:cNvGraphicFramePr>
            <a:graphicFrameLocks noGrp="1"/>
          </p:cNvGraphicFramePr>
          <p:nvPr userDrawn="1">
            <p:extLst>
              <p:ext uri="{D42A27DB-BD31-4B8C-83A1-F6EECF244321}">
                <p14:modId xmlns:p14="http://schemas.microsoft.com/office/powerpoint/2010/main" val="2251918862"/>
              </p:ext>
            </p:extLst>
          </p:nvPr>
        </p:nvGraphicFramePr>
        <p:xfrm>
          <a:off x="3459531" y="4094228"/>
          <a:ext cx="5104014" cy="640080"/>
        </p:xfrm>
        <a:graphic>
          <a:graphicData uri="http://schemas.openxmlformats.org/drawingml/2006/table">
            <a:tbl>
              <a:tblPr>
                <a:tableStyleId>{93296810-A885-4BE3-A3E7-6D5BEEA58F35}</a:tableStyleId>
              </a:tblPr>
              <a:tblGrid>
                <a:gridCol w="5104014">
                  <a:extLst>
                    <a:ext uri="{9D8B030D-6E8A-4147-A177-3AD203B41FA5}">
                      <a16:colId xmlns:a16="http://schemas.microsoft.com/office/drawing/2014/main" val="1830107636"/>
                    </a:ext>
                  </a:extLst>
                </a:gridCol>
              </a:tblGrid>
              <a:tr h="26682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California Financial Services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jlandre@calschools.com</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9625237"/>
                  </a:ext>
                </a:extLst>
              </a:tr>
            </a:tbl>
          </a:graphicData>
        </a:graphic>
      </p:graphicFrame>
      <p:pic>
        <p:nvPicPr>
          <p:cNvPr id="3" name="Picture 2" descr="A picture containing logo&#10;&#10;Description automatically generated">
            <a:extLst>
              <a:ext uri="{FF2B5EF4-FFF2-40B4-BE49-F238E27FC236}">
                <a16:creationId xmlns:a16="http://schemas.microsoft.com/office/drawing/2014/main" id="{CFFF542E-17D7-106E-A3DA-60DF71C634D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92605" y="3676648"/>
            <a:ext cx="1249892" cy="1475240"/>
          </a:xfrm>
          <a:prstGeom prst="rect">
            <a:avLst/>
          </a:prstGeom>
          <a:noFill/>
          <a:ln>
            <a:noFill/>
          </a:ln>
        </p:spPr>
      </p:pic>
    </p:spTree>
    <p:extLst>
      <p:ext uri="{BB962C8B-B14F-4D97-AF65-F5344CB8AC3E}">
        <p14:creationId xmlns:p14="http://schemas.microsoft.com/office/powerpoint/2010/main" val="241608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 CO NAME">
    <p:spTree>
      <p:nvGrpSpPr>
        <p:cNvPr id="1" name=""/>
        <p:cNvGrpSpPr/>
        <p:nvPr/>
      </p:nvGrpSpPr>
      <p:grpSpPr>
        <a:xfrm>
          <a:off x="0" y="0"/>
          <a:ext cx="0" cy="0"/>
          <a:chOff x="0" y="0"/>
          <a:chExt cx="0" cy="0"/>
        </a:xfrm>
      </p:grpSpPr>
      <p:pic>
        <p:nvPicPr>
          <p:cNvPr id="21" name="Picture 20" descr="A black sign with white text&#10;&#10;Description generated with very high confidence">
            <a:extLst>
              <a:ext uri="{FF2B5EF4-FFF2-40B4-BE49-F238E27FC236}">
                <a16:creationId xmlns:a16="http://schemas.microsoft.com/office/drawing/2014/main" id="{EAB843F9-1DC6-432B-A75D-CAB7F51AB6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9128" y="5197349"/>
            <a:ext cx="4265744" cy="1229265"/>
          </a:xfrm>
          <a:prstGeom prst="rect">
            <a:avLst/>
          </a:prstGeom>
        </p:spPr>
      </p:pic>
      <p:grpSp>
        <p:nvGrpSpPr>
          <p:cNvPr id="22" name="Group 21">
            <a:extLst>
              <a:ext uri="{FF2B5EF4-FFF2-40B4-BE49-F238E27FC236}">
                <a16:creationId xmlns:a16="http://schemas.microsoft.com/office/drawing/2014/main" id="{9AE57866-1506-4873-A70D-06151DA22F52}"/>
              </a:ext>
            </a:extLst>
          </p:cNvPr>
          <p:cNvGrpSpPr/>
          <p:nvPr userDrawn="1"/>
        </p:nvGrpSpPr>
        <p:grpSpPr>
          <a:xfrm>
            <a:off x="0" y="0"/>
            <a:ext cx="9144000" cy="1838130"/>
            <a:chOff x="0" y="-28511"/>
            <a:chExt cx="9144000" cy="1838130"/>
          </a:xfrm>
        </p:grpSpPr>
        <p:sp>
          <p:nvSpPr>
            <p:cNvPr id="27" name="Isosceles Triangle 26">
              <a:extLst>
                <a:ext uri="{FF2B5EF4-FFF2-40B4-BE49-F238E27FC236}">
                  <a16:creationId xmlns:a16="http://schemas.microsoft.com/office/drawing/2014/main" id="{F020EC20-A431-44F4-B69B-01CA6D11B576}"/>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9BFF2C9-83C6-43AE-9DDF-652430003C8F}"/>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33D26415-735F-4403-AA7C-457BCE4D175B}"/>
                </a:ext>
              </a:extLst>
            </p:cNvPr>
            <p:cNvSpPr/>
            <p:nvPr/>
          </p:nvSpPr>
          <p:spPr>
            <a:xfrm rot="3156271">
              <a:off x="3695634"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14ED6ACF-9C55-4D41-A3A2-ACE43251B3EF}"/>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TextBox 15">
            <a:extLst>
              <a:ext uri="{FF2B5EF4-FFF2-40B4-BE49-F238E27FC236}">
                <a16:creationId xmlns:a16="http://schemas.microsoft.com/office/drawing/2014/main" id="{16C64B79-D729-41F3-B6F8-B94C41C9A3C7}"/>
              </a:ext>
            </a:extLst>
          </p:cNvPr>
          <p:cNvSpPr txBox="1"/>
          <p:nvPr userDrawn="1"/>
        </p:nvSpPr>
        <p:spPr>
          <a:xfrm>
            <a:off x="7916141" y="6413013"/>
            <a:ext cx="1233055" cy="253916"/>
          </a:xfrm>
          <a:prstGeom prst="rect">
            <a:avLst/>
          </a:prstGeom>
          <a:noFill/>
        </p:spPr>
        <p:txBody>
          <a:bodyPr wrap="square" rtlCol="0">
            <a:spAutoFit/>
          </a:bodyPr>
          <a:lstStyle/>
          <a:p>
            <a:pPr algn="r"/>
            <a:r>
              <a:rPr lang="en-US" sz="1050" dirty="0"/>
              <a:t>220-7019</a:t>
            </a:r>
          </a:p>
        </p:txBody>
      </p:sp>
      <p:grpSp>
        <p:nvGrpSpPr>
          <p:cNvPr id="17" name="Group 16">
            <a:extLst>
              <a:ext uri="{FF2B5EF4-FFF2-40B4-BE49-F238E27FC236}">
                <a16:creationId xmlns:a16="http://schemas.microsoft.com/office/drawing/2014/main" id="{4F0E601C-1DF2-4647-A364-0D194844EE60}"/>
              </a:ext>
            </a:extLst>
          </p:cNvPr>
          <p:cNvGrpSpPr/>
          <p:nvPr userDrawn="1"/>
        </p:nvGrpSpPr>
        <p:grpSpPr>
          <a:xfrm flipV="1">
            <a:off x="0" y="6657975"/>
            <a:ext cx="9144000" cy="200025"/>
            <a:chOff x="0" y="0"/>
            <a:chExt cx="12192000" cy="266700"/>
          </a:xfrm>
        </p:grpSpPr>
        <p:sp>
          <p:nvSpPr>
            <p:cNvPr id="18" name="Rectangle 17">
              <a:extLst>
                <a:ext uri="{FF2B5EF4-FFF2-40B4-BE49-F238E27FC236}">
                  <a16:creationId xmlns:a16="http://schemas.microsoft.com/office/drawing/2014/main" id="{2F514519-8E5E-414D-B1CF-43B19548E715}"/>
                </a:ext>
              </a:extLst>
            </p:cNvPr>
            <p:cNvSpPr/>
            <p:nvPr userDrawn="1"/>
          </p:nvSpPr>
          <p:spPr>
            <a:xfrm>
              <a:off x="0" y="76201"/>
              <a:ext cx="12192000" cy="190499"/>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9" name="Rectangle 18">
              <a:extLst>
                <a:ext uri="{FF2B5EF4-FFF2-40B4-BE49-F238E27FC236}">
                  <a16:creationId xmlns:a16="http://schemas.microsoft.com/office/drawing/2014/main" id="{A3FB4B76-80AA-445E-887E-C7896D8ADD87}"/>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pic>
        <p:nvPicPr>
          <p:cNvPr id="2" name="Picture 2" descr="No photo description available.">
            <a:extLst>
              <a:ext uri="{FF2B5EF4-FFF2-40B4-BE49-F238E27FC236}">
                <a16:creationId xmlns:a16="http://schemas.microsoft.com/office/drawing/2014/main" id="{033C73C7-0256-DEAE-8DBF-231A200834D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47395" y="1934308"/>
            <a:ext cx="1249211" cy="12492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89B2BA4-593E-EC9F-BA8A-A6CCA220D4D4}"/>
              </a:ext>
            </a:extLst>
          </p:cNvPr>
          <p:cNvSpPr txBox="1"/>
          <p:nvPr userDrawn="1"/>
        </p:nvSpPr>
        <p:spPr>
          <a:xfrm>
            <a:off x="-1733" y="3094985"/>
            <a:ext cx="9145732" cy="1323439"/>
          </a:xfrm>
          <a:prstGeom prst="rect">
            <a:avLst/>
          </a:prstGeom>
          <a:noFill/>
        </p:spPr>
        <p:txBody>
          <a:bodyPr wrap="square" rtlCol="0" anchor="ctr">
            <a:spAutoFit/>
          </a:bodyPr>
          <a:lstStyle/>
          <a:p>
            <a:pPr algn="ctr"/>
            <a:r>
              <a:rPr lang="en-US" sz="4000" b="1" dirty="0">
                <a:latin typeface="+mj-lt"/>
              </a:rPr>
              <a:t>Spreckels Union School District Community Survey</a:t>
            </a:r>
          </a:p>
        </p:txBody>
      </p:sp>
    </p:spTree>
    <p:extLst>
      <p:ext uri="{BB962C8B-B14F-4D97-AF65-F5344CB8AC3E}">
        <p14:creationId xmlns:p14="http://schemas.microsoft.com/office/powerpoint/2010/main" val="345866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ULLET SLIDE-LE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1CF596-20DA-9298-7AA3-6BD60428E297}"/>
              </a:ext>
            </a:extLst>
          </p:cNvPr>
          <p:cNvSpPr/>
          <p:nvPr userDrawn="1"/>
        </p:nvSpPr>
        <p:spPr>
          <a:xfrm flipV="1">
            <a:off x="877454" y="6655031"/>
            <a:ext cx="8266545" cy="142876"/>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BE83C588-C636-4615-BFF3-7337E286DDE4}"/>
              </a:ext>
            </a:extLst>
          </p:cNvPr>
          <p:cNvSpPr/>
          <p:nvPr userDrawn="1"/>
        </p:nvSpPr>
        <p:spPr>
          <a:xfrm flipV="1">
            <a:off x="877454" y="6685121"/>
            <a:ext cx="8266545" cy="172879"/>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a:extLst>
              <a:ext uri="{FF2B5EF4-FFF2-40B4-BE49-F238E27FC236}">
                <a16:creationId xmlns:a16="http://schemas.microsoft.com/office/drawing/2014/main" id="{2A024159-7CCA-4FCE-B757-6FB92428A138}"/>
              </a:ext>
            </a:extLst>
          </p:cNvPr>
          <p:cNvSpPr>
            <a:spLocks noGrp="1"/>
          </p:cNvSpPr>
          <p:nvPr>
            <p:ph type="title"/>
          </p:nvPr>
        </p:nvSpPr>
        <p:spPr>
          <a:xfrm>
            <a:off x="0" y="207399"/>
            <a:ext cx="9144000" cy="1138338"/>
          </a:xfrm>
          <a:prstGeom prst="rect">
            <a:avLst/>
          </a:prstGeom>
        </p:spPr>
        <p:txBody>
          <a:bodyPr vert="horz" lIns="91440" tIns="45720" rIns="91440" bIns="45720" rtlCol="0" anchor="t">
            <a:normAutofit/>
          </a:bodyPr>
          <a:lstStyle>
            <a:lvl1pPr>
              <a:defRPr lang="en-US" sz="3400" dirty="0"/>
            </a:lvl1pPr>
          </a:lstStyle>
          <a:p>
            <a:pPr lvl="0">
              <a:lnSpc>
                <a:spcPts val="3000"/>
              </a:lnSpc>
            </a:pPr>
            <a:r>
              <a:rPr lang="en-US" dirty="0"/>
              <a:t>Click to edit Master title style</a:t>
            </a:r>
          </a:p>
        </p:txBody>
      </p:sp>
      <p:sp>
        <p:nvSpPr>
          <p:cNvPr id="9" name="Text Placeholder 8">
            <a:extLst>
              <a:ext uri="{FF2B5EF4-FFF2-40B4-BE49-F238E27FC236}">
                <a16:creationId xmlns:a16="http://schemas.microsoft.com/office/drawing/2014/main" id="{83C26223-B34F-4C65-B65A-AA734C8FC68B}"/>
              </a:ext>
            </a:extLst>
          </p:cNvPr>
          <p:cNvSpPr>
            <a:spLocks noGrp="1"/>
          </p:cNvSpPr>
          <p:nvPr>
            <p:ph type="body" sz="quarter" idx="10"/>
          </p:nvPr>
        </p:nvSpPr>
        <p:spPr>
          <a:xfrm>
            <a:off x="790428" y="6243775"/>
            <a:ext cx="8303329" cy="413259"/>
          </a:xfrm>
          <a:prstGeom prst="rect">
            <a:avLst/>
          </a:prstGeom>
        </p:spPr>
        <p:txBody>
          <a:bodyPr anchor="b">
            <a:noAutofit/>
          </a:bodyPr>
          <a:lstStyle>
            <a:lvl1pPr marL="0" indent="0">
              <a:buNone/>
              <a:defRPr sz="1000" i="1"/>
            </a:lvl1pPr>
            <a:lvl2pPr>
              <a:defRPr sz="900"/>
            </a:lvl2pPr>
            <a:lvl3pPr>
              <a:defRPr sz="900"/>
            </a:lvl3pPr>
            <a:lvl4pPr>
              <a:defRPr sz="900"/>
            </a:lvl4pPr>
            <a:lvl5pPr>
              <a:defRPr sz="900"/>
            </a:lvl5pPr>
          </a:lstStyle>
          <a:p>
            <a:pPr lvl="0"/>
            <a:endParaRPr lang="en-US" dirty="0"/>
          </a:p>
        </p:txBody>
      </p:sp>
      <p:sp>
        <p:nvSpPr>
          <p:cNvPr id="11" name="Text Placeholder 10">
            <a:extLst>
              <a:ext uri="{FF2B5EF4-FFF2-40B4-BE49-F238E27FC236}">
                <a16:creationId xmlns:a16="http://schemas.microsoft.com/office/drawing/2014/main" id="{FE61E77B-2CD2-4F65-8B29-A7FC3EE086D1}"/>
              </a:ext>
            </a:extLst>
          </p:cNvPr>
          <p:cNvSpPr>
            <a:spLocks noGrp="1"/>
          </p:cNvSpPr>
          <p:nvPr>
            <p:ph type="body" sz="quarter" idx="11"/>
          </p:nvPr>
        </p:nvSpPr>
        <p:spPr>
          <a:xfrm>
            <a:off x="117872" y="966159"/>
            <a:ext cx="8908257" cy="5110552"/>
          </a:xfrm>
          <a:prstGeom prst="rect">
            <a:avLst/>
          </a:prstGeom>
        </p:spPr>
        <p:txBody>
          <a:bodyPr/>
          <a:lstStyle>
            <a:lvl1pPr>
              <a:buSzPct val="120000"/>
              <a:defRPr/>
            </a:lvl1pPr>
            <a:lvl2pPr>
              <a:buFont typeface="Wingdings" panose="05000000000000000000" pitchFamily="2" charset="2"/>
              <a:buChar char="§"/>
              <a:defRPr/>
            </a:lvl2pPr>
            <a:lvl3pPr>
              <a:buSzPct val="98000"/>
              <a:buFont typeface="Courier New" panose="02070309020205020404" pitchFamily="49" charset="0"/>
              <a:buChar char="o"/>
              <a:defRPr/>
            </a:lvl3pPr>
            <a:lvl4pPr>
              <a:buFont typeface="Arial" panose="020B0604020202020204" pitchFamily="34" charset="0"/>
              <a:buChar char="•"/>
              <a:defRPr/>
            </a:lvl4pPr>
            <a:lvl5pPr>
              <a:buFont typeface="Wingdings" panose="05000000000000000000" pitchFamily="2" charset="2"/>
              <a:buChar char="§"/>
              <a:defRPr/>
            </a:lvl5pPr>
          </a:lstStyle>
          <a:p>
            <a:endParaRPr lang="en-US" dirty="0"/>
          </a:p>
        </p:txBody>
      </p:sp>
      <p:pic>
        <p:nvPicPr>
          <p:cNvPr id="5" name="Picture 4">
            <a:extLst>
              <a:ext uri="{FF2B5EF4-FFF2-40B4-BE49-F238E27FC236}">
                <a16:creationId xmlns:a16="http://schemas.microsoft.com/office/drawing/2014/main" id="{C51E12C3-603C-4A42-9982-2305C7E1CB05}"/>
              </a:ext>
            </a:extLst>
          </p:cNvPr>
          <p:cNvPicPr>
            <a:picLocks noChangeAspect="1"/>
          </p:cNvPicPr>
          <p:nvPr userDrawn="1"/>
        </p:nvPicPr>
        <p:blipFill rotWithShape="1">
          <a:blip r:embed="rId2"/>
          <a:srcRect t="23469" b="63622"/>
          <a:stretch/>
        </p:blipFill>
        <p:spPr>
          <a:xfrm>
            <a:off x="0" y="0"/>
            <a:ext cx="9144000" cy="130207"/>
          </a:xfrm>
          <a:prstGeom prst="rect">
            <a:avLst/>
          </a:prstGeom>
        </p:spPr>
      </p:pic>
      <p:pic>
        <p:nvPicPr>
          <p:cNvPr id="14" name="Picture 2">
            <a:extLst>
              <a:ext uri="{FF2B5EF4-FFF2-40B4-BE49-F238E27FC236}">
                <a16:creationId xmlns:a16="http://schemas.microsoft.com/office/drawing/2014/main" id="{5743201C-F896-46AA-88D6-68CF5F02FDD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25217" y="6007042"/>
            <a:ext cx="910338" cy="91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14">
            <a:extLst>
              <a:ext uri="{FF2B5EF4-FFF2-40B4-BE49-F238E27FC236}">
                <a16:creationId xmlns:a16="http://schemas.microsoft.com/office/drawing/2014/main" id="{3A5CE150-7F4F-4E5F-89D3-C163FB2BCBEB}"/>
              </a:ext>
            </a:extLst>
          </p:cNvPr>
          <p:cNvSpPr txBox="1">
            <a:spLocks noChangeArrowheads="1"/>
          </p:cNvSpPr>
          <p:nvPr userDrawn="1"/>
        </p:nvSpPr>
        <p:spPr bwMode="auto">
          <a:xfrm>
            <a:off x="7809922" y="6640671"/>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chemeClr val="accent3"/>
                </a:solidFill>
                <a:latin typeface="+mn-lt"/>
              </a:rPr>
              <a:pPr algn="r">
                <a:spcBef>
                  <a:spcPct val="50000"/>
                </a:spcBef>
                <a:defRPr/>
              </a:pPr>
              <a:t>‹#›</a:t>
            </a:fld>
            <a:endParaRPr lang="en-US" sz="1100" dirty="0">
              <a:solidFill>
                <a:schemeClr val="accent3"/>
              </a:solidFill>
              <a:latin typeface="+mn-lt"/>
            </a:endParaRPr>
          </a:p>
        </p:txBody>
      </p:sp>
    </p:spTree>
    <p:extLst>
      <p:ext uri="{BB962C8B-B14F-4D97-AF65-F5344CB8AC3E}">
        <p14:creationId xmlns:p14="http://schemas.microsoft.com/office/powerpoint/2010/main" val="406933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0D3E3-746D-95F0-F835-9C869F9C3C17}"/>
              </a:ext>
            </a:extLst>
          </p:cNvPr>
          <p:cNvSpPr>
            <a:spLocks noGrp="1"/>
          </p:cNvSpPr>
          <p:nvPr>
            <p:ph type="title"/>
          </p:nvPr>
        </p:nvSpPr>
        <p:spPr>
          <a:xfrm>
            <a:off x="0" y="184277"/>
            <a:ext cx="9144000" cy="1118329"/>
          </a:xfrm>
          <a:prstGeom prst="rect">
            <a:avLst/>
          </a:prstGeom>
          <a:noFill/>
        </p:spPr>
        <p:txBody>
          <a:bodyPr vert="horz" lIns="91440" tIns="45720" rIns="91440" bIns="45720" rtlCol="0" anchor="t">
            <a:normAutofit/>
          </a:bodyPr>
          <a:lstStyle>
            <a:lvl1pPr>
              <a:defRPr lang="en-US" sz="3400" dirty="0"/>
            </a:lvl1pPr>
          </a:lstStyle>
          <a:p>
            <a:pPr lvl="0">
              <a:lnSpc>
                <a:spcPts val="3000"/>
              </a:lnSpc>
            </a:pPr>
            <a:r>
              <a:rPr lang="en-US" dirty="0"/>
              <a:t>Click to edit Master title style</a:t>
            </a:r>
          </a:p>
        </p:txBody>
      </p:sp>
    </p:spTree>
    <p:extLst>
      <p:ext uri="{BB962C8B-B14F-4D97-AF65-F5344CB8AC3E}">
        <p14:creationId xmlns:p14="http://schemas.microsoft.com/office/powerpoint/2010/main" val="1312262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4159-7CCA-4FCE-B757-6FB92428A138}"/>
              </a:ext>
            </a:extLst>
          </p:cNvPr>
          <p:cNvSpPr>
            <a:spLocks noGrp="1"/>
          </p:cNvSpPr>
          <p:nvPr>
            <p:ph type="title"/>
          </p:nvPr>
        </p:nvSpPr>
        <p:spPr>
          <a:xfrm>
            <a:off x="0" y="233277"/>
            <a:ext cx="9144000" cy="1138338"/>
          </a:xfrm>
          <a:prstGeom prst="rect">
            <a:avLst/>
          </a:prstGeom>
        </p:spPr>
        <p:txBody>
          <a:bodyPr vert="horz" lIns="91440" tIns="45720" rIns="91440" bIns="45720" rtlCol="0" anchor="t">
            <a:normAutofit/>
          </a:bodyPr>
          <a:lstStyle>
            <a:lvl1pPr>
              <a:defRPr lang="en-US" sz="3400" dirty="0"/>
            </a:lvl1pPr>
          </a:lstStyle>
          <a:p>
            <a:pPr lvl="0">
              <a:lnSpc>
                <a:spcPts val="3000"/>
              </a:lnSpc>
            </a:pPr>
            <a:r>
              <a:rPr lang="en-US" dirty="0"/>
              <a:t>Click to edit Master title style</a:t>
            </a:r>
          </a:p>
        </p:txBody>
      </p:sp>
      <p:sp>
        <p:nvSpPr>
          <p:cNvPr id="9" name="Text Placeholder 8">
            <a:extLst>
              <a:ext uri="{FF2B5EF4-FFF2-40B4-BE49-F238E27FC236}">
                <a16:creationId xmlns:a16="http://schemas.microsoft.com/office/drawing/2014/main" id="{83C26223-B34F-4C65-B65A-AA734C8FC68B}"/>
              </a:ext>
            </a:extLst>
          </p:cNvPr>
          <p:cNvSpPr>
            <a:spLocks noGrp="1"/>
          </p:cNvSpPr>
          <p:nvPr>
            <p:ph type="body" sz="quarter" idx="10"/>
          </p:nvPr>
        </p:nvSpPr>
        <p:spPr>
          <a:xfrm>
            <a:off x="818135" y="6156961"/>
            <a:ext cx="8310625" cy="490883"/>
          </a:xfrm>
          <a:prstGeom prst="rect">
            <a:avLst/>
          </a:prstGeom>
        </p:spPr>
        <p:txBody>
          <a:bodyPr anchor="b">
            <a:noAutofit/>
          </a:bodyPr>
          <a:lstStyle>
            <a:lvl1pPr marL="0" indent="0">
              <a:buNone/>
              <a:defRPr sz="1000" i="1"/>
            </a:lvl1pPr>
            <a:lvl2pPr>
              <a:defRPr sz="900"/>
            </a:lvl2pPr>
            <a:lvl3pPr>
              <a:defRPr sz="900"/>
            </a:lvl3pPr>
            <a:lvl4pPr>
              <a:defRPr sz="900"/>
            </a:lvl4pPr>
            <a:lvl5pPr>
              <a:defRPr sz="900"/>
            </a:lvl5pPr>
          </a:lstStyle>
          <a:p>
            <a:pPr lvl="0"/>
            <a:endParaRPr lang="en-US" dirty="0"/>
          </a:p>
        </p:txBody>
      </p:sp>
      <p:sp>
        <p:nvSpPr>
          <p:cNvPr id="11" name="Text Placeholder 10">
            <a:extLst>
              <a:ext uri="{FF2B5EF4-FFF2-40B4-BE49-F238E27FC236}">
                <a16:creationId xmlns:a16="http://schemas.microsoft.com/office/drawing/2014/main" id="{FE61E77B-2CD2-4F65-8B29-A7FC3EE086D1}"/>
              </a:ext>
            </a:extLst>
          </p:cNvPr>
          <p:cNvSpPr>
            <a:spLocks noGrp="1"/>
          </p:cNvSpPr>
          <p:nvPr>
            <p:ph type="body" sz="quarter" idx="11"/>
          </p:nvPr>
        </p:nvSpPr>
        <p:spPr>
          <a:xfrm>
            <a:off x="117872" y="879231"/>
            <a:ext cx="8908257" cy="5392173"/>
          </a:xfrm>
          <a:prstGeom prst="rect">
            <a:avLst/>
          </a:prstGeom>
        </p:spPr>
        <p:txBody>
          <a:bodyPr/>
          <a:lstStyle>
            <a:lvl1pPr>
              <a:buSzPct val="120000"/>
              <a:defRPr>
                <a:solidFill>
                  <a:schemeClr val="tx1"/>
                </a:solidFill>
              </a:defRPr>
            </a:lvl1pPr>
            <a:lvl2pPr>
              <a:buFont typeface="Wingdings" panose="05000000000000000000" pitchFamily="2" charset="2"/>
              <a:buChar char="§"/>
              <a:defRPr>
                <a:solidFill>
                  <a:schemeClr val="tx1"/>
                </a:solidFill>
              </a:defRPr>
            </a:lvl2pPr>
            <a:lvl3pPr>
              <a:buSzPct val="98000"/>
              <a:buFont typeface="Courier New" panose="02070309020205020404" pitchFamily="49" charset="0"/>
              <a:buChar char="o"/>
              <a:defRPr>
                <a:solidFill>
                  <a:schemeClr val="tx1"/>
                </a:solidFill>
              </a:defRPr>
            </a:lvl3pPr>
            <a:lvl4pPr>
              <a:buFont typeface="Arial" panose="020B0604020202020204" pitchFamily="34" charset="0"/>
              <a:buChar char="•"/>
              <a:defRPr>
                <a:solidFill>
                  <a:schemeClr val="tx1"/>
                </a:solidFill>
              </a:defRPr>
            </a:lvl4pPr>
            <a:lvl5pPr>
              <a:buFont typeface="Wingdings" panose="05000000000000000000" pitchFamily="2" charset="2"/>
              <a:buChar char="§"/>
              <a:defRPr/>
            </a:lvl5pPr>
          </a:lstStyle>
          <a:p>
            <a:endParaRPr lang="en-US" dirty="0"/>
          </a:p>
          <a:p>
            <a:pPr lvl="1"/>
            <a:endParaRPr lang="en-US" dirty="0"/>
          </a:p>
          <a:p>
            <a:pPr lvl="2"/>
            <a:endParaRPr lang="en-US" dirty="0"/>
          </a:p>
          <a:p>
            <a:pPr lvl="3"/>
            <a:endParaRPr lang="en-US" dirty="0"/>
          </a:p>
        </p:txBody>
      </p:sp>
    </p:spTree>
    <p:extLst>
      <p:ext uri="{BB962C8B-B14F-4D97-AF65-F5344CB8AC3E}">
        <p14:creationId xmlns:p14="http://schemas.microsoft.com/office/powerpoint/2010/main" val="325687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4159-7CCA-4FCE-B757-6FB92428A138}"/>
              </a:ext>
            </a:extLst>
          </p:cNvPr>
          <p:cNvSpPr>
            <a:spLocks noGrp="1"/>
          </p:cNvSpPr>
          <p:nvPr>
            <p:ph type="title"/>
          </p:nvPr>
        </p:nvSpPr>
        <p:spPr>
          <a:xfrm>
            <a:off x="0" y="184277"/>
            <a:ext cx="9144000" cy="1118329"/>
          </a:xfrm>
          <a:prstGeom prst="rect">
            <a:avLst/>
          </a:prstGeom>
        </p:spPr>
        <p:txBody>
          <a:bodyPr vert="horz" lIns="91440" tIns="45720" rIns="91440" bIns="45720" rtlCol="0" anchor="t">
            <a:normAutofit/>
          </a:bodyPr>
          <a:lstStyle>
            <a:lvl1pPr>
              <a:defRPr lang="en-US" sz="3400" dirty="0"/>
            </a:lvl1pPr>
          </a:lstStyle>
          <a:p>
            <a:pPr lvl="0">
              <a:lnSpc>
                <a:spcPts val="3000"/>
              </a:lnSpc>
            </a:pPr>
            <a:r>
              <a:rPr lang="en-US" dirty="0"/>
              <a:t>Click to edit Master title style</a:t>
            </a:r>
          </a:p>
        </p:txBody>
      </p:sp>
      <p:sp>
        <p:nvSpPr>
          <p:cNvPr id="9" name="Text Placeholder 8">
            <a:extLst>
              <a:ext uri="{FF2B5EF4-FFF2-40B4-BE49-F238E27FC236}">
                <a16:creationId xmlns:a16="http://schemas.microsoft.com/office/drawing/2014/main" id="{83C26223-B34F-4C65-B65A-AA734C8FC68B}"/>
              </a:ext>
            </a:extLst>
          </p:cNvPr>
          <p:cNvSpPr>
            <a:spLocks noGrp="1"/>
          </p:cNvSpPr>
          <p:nvPr>
            <p:ph type="body" sz="quarter" idx="10"/>
          </p:nvPr>
        </p:nvSpPr>
        <p:spPr>
          <a:xfrm>
            <a:off x="818135" y="6184669"/>
            <a:ext cx="8310625" cy="490883"/>
          </a:xfrm>
          <a:prstGeom prst="rect">
            <a:avLst/>
          </a:prstGeom>
        </p:spPr>
        <p:txBody>
          <a:bodyPr anchor="b">
            <a:noAutofit/>
          </a:bodyPr>
          <a:lstStyle>
            <a:lvl1pPr marL="0" indent="0">
              <a:buNone/>
              <a:defRPr sz="1000" i="1"/>
            </a:lvl1pPr>
            <a:lvl2pPr>
              <a:defRPr sz="900"/>
            </a:lvl2pPr>
            <a:lvl3pPr>
              <a:defRPr sz="900"/>
            </a:lvl3pPr>
            <a:lvl4pPr>
              <a:defRPr sz="900"/>
            </a:lvl4pPr>
            <a:lvl5pPr>
              <a:defRPr sz="900"/>
            </a:lvl5pPr>
          </a:lstStyle>
          <a:p>
            <a:pPr lvl="0"/>
            <a:endParaRPr lang="en-US" dirty="0"/>
          </a:p>
        </p:txBody>
      </p:sp>
    </p:spTree>
    <p:extLst>
      <p:ext uri="{BB962C8B-B14F-4D97-AF65-F5344CB8AC3E}">
        <p14:creationId xmlns:p14="http://schemas.microsoft.com/office/powerpoint/2010/main" val="908412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HAR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628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IVIDER SLIDE">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D71CBB89-E60B-43C9-800B-C82ADEFAA2D8}"/>
              </a:ext>
            </a:extLst>
          </p:cNvPr>
          <p:cNvGrpSpPr/>
          <p:nvPr userDrawn="1"/>
        </p:nvGrpSpPr>
        <p:grpSpPr>
          <a:xfrm>
            <a:off x="0" y="6646536"/>
            <a:ext cx="9144000" cy="211464"/>
            <a:chOff x="0" y="6646536"/>
            <a:chExt cx="9144000" cy="211464"/>
          </a:xfrm>
        </p:grpSpPr>
        <p:sp>
          <p:nvSpPr>
            <p:cNvPr id="43" name="Rectangle 42">
              <a:extLst>
                <a:ext uri="{FF2B5EF4-FFF2-40B4-BE49-F238E27FC236}">
                  <a16:creationId xmlns:a16="http://schemas.microsoft.com/office/drawing/2014/main" id="{A31B2FF4-F186-4D65-8FCE-27FE57CB8698}"/>
                </a:ext>
              </a:extLst>
            </p:cNvPr>
            <p:cNvSpPr/>
            <p:nvPr userDrawn="1"/>
          </p:nvSpPr>
          <p:spPr>
            <a:xfrm flipV="1">
              <a:off x="0" y="6646536"/>
              <a:ext cx="9144000" cy="134934"/>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4" name="Rectangle 43">
              <a:extLst>
                <a:ext uri="{FF2B5EF4-FFF2-40B4-BE49-F238E27FC236}">
                  <a16:creationId xmlns:a16="http://schemas.microsoft.com/office/drawing/2014/main" id="{99F28FB2-7052-4849-B247-759780118E6C}"/>
                </a:ext>
              </a:extLst>
            </p:cNvPr>
            <p:cNvSpPr/>
            <p:nvPr userDrawn="1"/>
          </p:nvSpPr>
          <p:spPr>
            <a:xfrm flipV="1">
              <a:off x="0" y="6685121"/>
              <a:ext cx="9144000" cy="172879"/>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12" name="Title 11">
            <a:extLst>
              <a:ext uri="{FF2B5EF4-FFF2-40B4-BE49-F238E27FC236}">
                <a16:creationId xmlns:a16="http://schemas.microsoft.com/office/drawing/2014/main" id="{28B1B66E-90B1-4A74-BDB8-692D2A496ACE}"/>
              </a:ext>
            </a:extLst>
          </p:cNvPr>
          <p:cNvSpPr>
            <a:spLocks noGrp="1"/>
          </p:cNvSpPr>
          <p:nvPr>
            <p:ph type="title"/>
          </p:nvPr>
        </p:nvSpPr>
        <p:spPr>
          <a:xfrm>
            <a:off x="0" y="1846771"/>
            <a:ext cx="9144000" cy="4768394"/>
          </a:xfrm>
          <a:prstGeom prst="rect">
            <a:avLst/>
          </a:prstGeom>
        </p:spPr>
        <p:txBody>
          <a:bodyPr anchor="ctr">
            <a:normAutofit/>
          </a:bodyPr>
          <a:lstStyle>
            <a:lvl1pPr algn="ctr">
              <a:defRPr sz="5000"/>
            </a:lvl1pPr>
          </a:lstStyle>
          <a:p>
            <a:r>
              <a:rPr lang="en-US" dirty="0"/>
              <a:t>Click to edit Master title style</a:t>
            </a:r>
          </a:p>
        </p:txBody>
      </p:sp>
      <p:grpSp>
        <p:nvGrpSpPr>
          <p:cNvPr id="13" name="Group 12">
            <a:extLst>
              <a:ext uri="{FF2B5EF4-FFF2-40B4-BE49-F238E27FC236}">
                <a16:creationId xmlns:a16="http://schemas.microsoft.com/office/drawing/2014/main" id="{307ECAA6-66CE-4820-BB05-B4FBE5066914}"/>
              </a:ext>
            </a:extLst>
          </p:cNvPr>
          <p:cNvGrpSpPr/>
          <p:nvPr userDrawn="1"/>
        </p:nvGrpSpPr>
        <p:grpSpPr>
          <a:xfrm>
            <a:off x="0" y="0"/>
            <a:ext cx="9144000" cy="1838130"/>
            <a:chOff x="0" y="-28511"/>
            <a:chExt cx="9144000" cy="1838130"/>
          </a:xfrm>
        </p:grpSpPr>
        <p:sp>
          <p:nvSpPr>
            <p:cNvPr id="14" name="Isosceles Triangle 13">
              <a:extLst>
                <a:ext uri="{FF2B5EF4-FFF2-40B4-BE49-F238E27FC236}">
                  <a16:creationId xmlns:a16="http://schemas.microsoft.com/office/drawing/2014/main" id="{97467F6F-2E73-4256-BD7B-41CE0F2BFA21}"/>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9CD70C9-90DA-4874-807D-A3AD37F0B3F7}"/>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5EE5452-B20C-4204-8CD2-8B17D6BB2C25}"/>
                </a:ext>
              </a:extLst>
            </p:cNvPr>
            <p:cNvSpPr/>
            <p:nvPr/>
          </p:nvSpPr>
          <p:spPr>
            <a:xfrm rot="3156271">
              <a:off x="3695634"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15442F7D-6A0D-414A-ACB6-547723A34D3A}"/>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9" name="Text Box 14">
            <a:extLst>
              <a:ext uri="{FF2B5EF4-FFF2-40B4-BE49-F238E27FC236}">
                <a16:creationId xmlns:a16="http://schemas.microsoft.com/office/drawing/2014/main" id="{3434CA27-A808-44F8-8B68-01D907AC1DD7}"/>
              </a:ext>
            </a:extLst>
          </p:cNvPr>
          <p:cNvSpPr txBox="1">
            <a:spLocks noChangeArrowheads="1"/>
          </p:cNvSpPr>
          <p:nvPr userDrawn="1"/>
        </p:nvSpPr>
        <p:spPr bwMode="auto">
          <a:xfrm>
            <a:off x="7809922" y="6640671"/>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chemeClr val="accent3"/>
                </a:solidFill>
                <a:latin typeface="+mn-lt"/>
              </a:rPr>
              <a:pPr algn="r">
                <a:spcBef>
                  <a:spcPct val="50000"/>
                </a:spcBef>
                <a:defRPr/>
              </a:pPr>
              <a:t>‹#›</a:t>
            </a:fld>
            <a:endParaRPr lang="en-US" sz="1100" dirty="0">
              <a:solidFill>
                <a:schemeClr val="accent3"/>
              </a:solidFill>
              <a:latin typeface="+mn-lt"/>
            </a:endParaRPr>
          </a:p>
        </p:txBody>
      </p:sp>
    </p:spTree>
    <p:extLst>
      <p:ext uri="{BB962C8B-B14F-4D97-AF65-F5344CB8AC3E}">
        <p14:creationId xmlns:p14="http://schemas.microsoft.com/office/powerpoint/2010/main" val="3041765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ACT - FM3 LA">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3FA9391-FA87-4B91-B924-4156D65AD187}"/>
              </a:ext>
            </a:extLst>
          </p:cNvPr>
          <p:cNvGrpSpPr/>
          <p:nvPr userDrawn="1"/>
        </p:nvGrpSpPr>
        <p:grpSpPr>
          <a:xfrm flipV="1">
            <a:off x="0" y="6675741"/>
            <a:ext cx="9144000" cy="182259"/>
            <a:chOff x="0" y="0"/>
            <a:chExt cx="12192000" cy="243012"/>
          </a:xfrm>
        </p:grpSpPr>
        <p:sp>
          <p:nvSpPr>
            <p:cNvPr id="18" name="Rectangle 17">
              <a:extLst>
                <a:ext uri="{FF2B5EF4-FFF2-40B4-BE49-F238E27FC236}">
                  <a16:creationId xmlns:a16="http://schemas.microsoft.com/office/drawing/2014/main" id="{BAF2EF98-BE82-4399-B028-6BDF789EB3D9}"/>
                </a:ext>
              </a:extLst>
            </p:cNvPr>
            <p:cNvSpPr/>
            <p:nvPr userDrawn="1"/>
          </p:nvSpPr>
          <p:spPr>
            <a:xfrm>
              <a:off x="0" y="99888"/>
              <a:ext cx="12192000" cy="143124"/>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9" name="Rectangle 18">
              <a:extLst>
                <a:ext uri="{FF2B5EF4-FFF2-40B4-BE49-F238E27FC236}">
                  <a16:creationId xmlns:a16="http://schemas.microsoft.com/office/drawing/2014/main" id="{604EEAC8-37BD-43E3-82F8-1C710F2C11D9}"/>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grpSp>
        <p:nvGrpSpPr>
          <p:cNvPr id="24" name="Group 23">
            <a:extLst>
              <a:ext uri="{FF2B5EF4-FFF2-40B4-BE49-F238E27FC236}">
                <a16:creationId xmlns:a16="http://schemas.microsoft.com/office/drawing/2014/main" id="{AE9A1CBD-A54E-0156-D15B-6D6BF2137912}"/>
              </a:ext>
            </a:extLst>
          </p:cNvPr>
          <p:cNvGrpSpPr/>
          <p:nvPr userDrawn="1"/>
        </p:nvGrpSpPr>
        <p:grpSpPr>
          <a:xfrm>
            <a:off x="0" y="1400"/>
            <a:ext cx="9144000" cy="1838130"/>
            <a:chOff x="0" y="-28511"/>
            <a:chExt cx="9144000" cy="1838130"/>
          </a:xfrm>
        </p:grpSpPr>
        <p:sp>
          <p:nvSpPr>
            <p:cNvPr id="25" name="Isosceles Triangle 24">
              <a:extLst>
                <a:ext uri="{FF2B5EF4-FFF2-40B4-BE49-F238E27FC236}">
                  <a16:creationId xmlns:a16="http://schemas.microsoft.com/office/drawing/2014/main" id="{58C6D852-CE17-5732-F326-A5B9F63B9B80}"/>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37A70E9-A34E-23BB-6139-555EF21A8218}"/>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456B450-B1C9-B905-9936-EC011451ECE2}"/>
                </a:ext>
              </a:extLst>
            </p:cNvPr>
            <p:cNvSpPr/>
            <p:nvPr/>
          </p:nvSpPr>
          <p:spPr>
            <a:xfrm rot="3156271">
              <a:off x="3695635"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E28BADFA-4C4B-1F89-B45B-D91872399408}"/>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1" name="TextBox 30">
            <a:extLst>
              <a:ext uri="{FF2B5EF4-FFF2-40B4-BE49-F238E27FC236}">
                <a16:creationId xmlns:a16="http://schemas.microsoft.com/office/drawing/2014/main" id="{EF50B14C-B25C-4963-D5FB-4BCA6803ADC5}"/>
              </a:ext>
            </a:extLst>
          </p:cNvPr>
          <p:cNvSpPr txBox="1"/>
          <p:nvPr userDrawn="1"/>
        </p:nvSpPr>
        <p:spPr>
          <a:xfrm>
            <a:off x="0" y="551045"/>
            <a:ext cx="3976255" cy="729430"/>
          </a:xfrm>
          <a:prstGeom prst="rect">
            <a:avLst/>
          </a:prstGeom>
          <a:noFill/>
        </p:spPr>
        <p:txBody>
          <a:bodyPr wrap="square" rtlCol="0">
            <a:spAutoFit/>
          </a:bodyPr>
          <a:lstStyle/>
          <a:p>
            <a:pPr marL="0" algn="l" defTabSz="685800" rtl="0" eaLnBrk="1" latinLnBrk="0" hangingPunct="1">
              <a:lnSpc>
                <a:spcPct val="90000"/>
              </a:lnSpc>
              <a:spcBef>
                <a:spcPct val="0"/>
              </a:spcBef>
              <a:tabLst>
                <a:tab pos="2743200" algn="l"/>
              </a:tabLst>
            </a:pPr>
            <a:r>
              <a:rPr lang="en-US" sz="2300" b="1" kern="1200" dirty="0">
                <a:ln w="10541" cmpd="sng">
                  <a:noFill/>
                  <a:prstDash val="solid"/>
                </a:ln>
                <a:solidFill>
                  <a:schemeClr val="bg1"/>
                </a:solidFill>
                <a:latin typeface="+mj-lt"/>
                <a:ea typeface="+mn-ea"/>
                <a:cs typeface="+mn-cs"/>
              </a:rPr>
              <a:t>For more information, </a:t>
            </a:r>
            <a:br>
              <a:rPr lang="en-US" sz="2300" b="1" kern="1200" dirty="0">
                <a:ln w="10541" cmpd="sng">
                  <a:noFill/>
                  <a:prstDash val="solid"/>
                </a:ln>
                <a:solidFill>
                  <a:schemeClr val="bg1"/>
                </a:solidFill>
                <a:latin typeface="+mj-lt"/>
                <a:ea typeface="+mn-ea"/>
                <a:cs typeface="+mn-cs"/>
              </a:rPr>
            </a:br>
            <a:r>
              <a:rPr lang="en-US" sz="2300" b="1" kern="1200" dirty="0">
                <a:ln w="10541" cmpd="sng">
                  <a:noFill/>
                  <a:prstDash val="solid"/>
                </a:ln>
                <a:solidFill>
                  <a:schemeClr val="bg1"/>
                </a:solidFill>
                <a:latin typeface="+mj-lt"/>
                <a:ea typeface="+mn-ea"/>
                <a:cs typeface="+mn-cs"/>
              </a:rPr>
              <a:t>contact:</a:t>
            </a:r>
          </a:p>
        </p:txBody>
      </p:sp>
      <p:graphicFrame>
        <p:nvGraphicFramePr>
          <p:cNvPr id="6" name="Table 21">
            <a:extLst>
              <a:ext uri="{FF2B5EF4-FFF2-40B4-BE49-F238E27FC236}">
                <a16:creationId xmlns:a16="http://schemas.microsoft.com/office/drawing/2014/main" id="{4C20CC6E-0CAE-30CF-2548-129F92D7D987}"/>
              </a:ext>
            </a:extLst>
          </p:cNvPr>
          <p:cNvGraphicFramePr>
            <a:graphicFrameLocks noGrp="1"/>
          </p:cNvGraphicFramePr>
          <p:nvPr userDrawn="1">
            <p:extLst>
              <p:ext uri="{D42A27DB-BD31-4B8C-83A1-F6EECF244321}">
                <p14:modId xmlns:p14="http://schemas.microsoft.com/office/powerpoint/2010/main" val="618939527"/>
              </p:ext>
            </p:extLst>
          </p:nvPr>
        </p:nvGraphicFramePr>
        <p:xfrm>
          <a:off x="4142806" y="2821722"/>
          <a:ext cx="4659289" cy="2956560"/>
        </p:xfrm>
        <a:graphic>
          <a:graphicData uri="http://schemas.openxmlformats.org/drawingml/2006/table">
            <a:tbl>
              <a:tblPr>
                <a:tableStyleId>{93296810-A885-4BE3-A3E7-6D5BEEA58F35}</a:tableStyleId>
              </a:tblPr>
              <a:tblGrid>
                <a:gridCol w="4659289">
                  <a:extLst>
                    <a:ext uri="{9D8B030D-6E8A-4147-A177-3AD203B41FA5}">
                      <a16:colId xmlns:a16="http://schemas.microsoft.com/office/drawing/2014/main" val="1830107636"/>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ln w="10541" cmpd="sng">
                            <a:noFill/>
                            <a:prstDash val="solid"/>
                          </a:ln>
                          <a:solidFill>
                            <a:schemeClr val="tx1"/>
                          </a:solidFill>
                          <a:latin typeface="+mj-lt"/>
                          <a:ea typeface="+mn-ea"/>
                          <a:cs typeface="+mn-cs"/>
                        </a:rPr>
                        <a:t>John Fairbank</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716088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John@FM3research.com</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3932688"/>
                  </a:ext>
                </a:extLst>
              </a:tr>
              <a:tr h="0">
                <a:tc>
                  <a:txBody>
                    <a:bodyPr/>
                    <a:lstStyle/>
                    <a:p>
                      <a:pPr algn="ctr"/>
                      <a:endParaRPr lang="en-US" sz="200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459139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ln w="10541" cmpd="sng">
                            <a:noFill/>
                            <a:prstDash val="solid"/>
                          </a:ln>
                          <a:solidFill>
                            <a:schemeClr val="tx1"/>
                          </a:solidFill>
                          <a:latin typeface="+mj-lt"/>
                          <a:ea typeface="+mn-ea"/>
                          <a:cs typeface="+mn-cs"/>
                        </a:rPr>
                        <a:t>Adam Sonenshein</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063797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Adam@FM3research.com</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374600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368604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kern="1200" dirty="0">
                          <a:ln w="10541" cmpd="sng">
                            <a:noFill/>
                            <a:prstDash val="solid"/>
                          </a:ln>
                          <a:solidFill>
                            <a:schemeClr val="tx1"/>
                          </a:solidFill>
                          <a:latin typeface="+mj-lt"/>
                          <a:ea typeface="+mn-ea"/>
                          <a:cs typeface="+mn-cs"/>
                        </a:rPr>
                        <a:t>Maya Gutierrez</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64963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Gutierrez@FM3research.com</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2288037"/>
                  </a:ext>
                </a:extLst>
              </a:tr>
            </a:tbl>
          </a:graphicData>
        </a:graphic>
      </p:graphicFrame>
      <p:grpSp>
        <p:nvGrpSpPr>
          <p:cNvPr id="7" name="Group 6">
            <a:extLst>
              <a:ext uri="{FF2B5EF4-FFF2-40B4-BE49-F238E27FC236}">
                <a16:creationId xmlns:a16="http://schemas.microsoft.com/office/drawing/2014/main" id="{F78C0DFB-89BE-6E9C-DA48-47B0AADFA0A3}"/>
              </a:ext>
            </a:extLst>
          </p:cNvPr>
          <p:cNvGrpSpPr/>
          <p:nvPr userDrawn="1"/>
        </p:nvGrpSpPr>
        <p:grpSpPr>
          <a:xfrm>
            <a:off x="392541" y="3104237"/>
            <a:ext cx="4368800" cy="2507655"/>
            <a:chOff x="392541" y="3147367"/>
            <a:chExt cx="4368800" cy="2507655"/>
          </a:xfrm>
        </p:grpSpPr>
        <p:sp>
          <p:nvSpPr>
            <p:cNvPr id="8" name="TextBox 7">
              <a:extLst>
                <a:ext uri="{FF2B5EF4-FFF2-40B4-BE49-F238E27FC236}">
                  <a16:creationId xmlns:a16="http://schemas.microsoft.com/office/drawing/2014/main" id="{ABAA83DE-EC55-F5A5-3376-385D0B8488C7}"/>
                </a:ext>
              </a:extLst>
            </p:cNvPr>
            <p:cNvSpPr txBox="1"/>
            <p:nvPr userDrawn="1"/>
          </p:nvSpPr>
          <p:spPr>
            <a:xfrm>
              <a:off x="392541" y="4331583"/>
              <a:ext cx="4368800" cy="1323439"/>
            </a:xfrm>
            <a:prstGeom prst="rect">
              <a:avLst/>
            </a:prstGeom>
            <a:noFill/>
          </p:spPr>
          <p:txBody>
            <a:bodyPr wrap="square" rtlCol="0">
              <a:spAutoFit/>
            </a:bodyPr>
            <a:lstStyle/>
            <a:p>
              <a:pPr algn="ctr"/>
              <a:r>
                <a:rPr lang="fr-FR" sz="2000" b="0" dirty="0">
                  <a:solidFill>
                    <a:schemeClr val="tx1"/>
                  </a:solidFill>
                </a:rPr>
                <a:t>12100 Wilshire Blvd., Suite 350</a:t>
              </a:r>
              <a:br>
                <a:rPr lang="fr-FR" sz="2000" b="0" dirty="0">
                  <a:solidFill>
                    <a:schemeClr val="tx1"/>
                  </a:solidFill>
                </a:rPr>
              </a:br>
              <a:r>
                <a:rPr lang="fr-FR" sz="2000" b="0" dirty="0">
                  <a:solidFill>
                    <a:schemeClr val="tx1"/>
                  </a:solidFill>
                </a:rPr>
                <a:t>Los Angeles, CA 90025</a:t>
              </a:r>
              <a:br>
                <a:rPr lang="fr-FR" sz="2000" b="0" dirty="0">
                  <a:solidFill>
                    <a:schemeClr val="tx1"/>
                  </a:solidFill>
                </a:rPr>
              </a:br>
              <a:r>
                <a:rPr lang="fr-FR" sz="2000" b="0" dirty="0">
                  <a:solidFill>
                    <a:schemeClr val="tx1"/>
                  </a:solidFill>
                </a:rPr>
                <a:t>Phone (310) 828-1183</a:t>
              </a:r>
            </a:p>
            <a:p>
              <a:pPr algn="ctr"/>
              <a:r>
                <a:rPr lang="fr-FR" sz="2000" b="0" dirty="0">
                  <a:solidFill>
                    <a:schemeClr val="tx1"/>
                  </a:solidFill>
                </a:rPr>
                <a:t>Fax (310) 453-6562 </a:t>
              </a:r>
            </a:p>
          </p:txBody>
        </p:sp>
        <p:pic>
          <p:nvPicPr>
            <p:cNvPr id="9" name="Picture 8" descr="A black sign with white text&#10;&#10;Description automatically generated">
              <a:extLst>
                <a:ext uri="{FF2B5EF4-FFF2-40B4-BE49-F238E27FC236}">
                  <a16:creationId xmlns:a16="http://schemas.microsoft.com/office/drawing/2014/main" id="{7F7FF762-21CF-4EE4-5088-E13BBA58A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967" y="3147367"/>
              <a:ext cx="3877949" cy="1117514"/>
            </a:xfrm>
            <a:prstGeom prst="rect">
              <a:avLst/>
            </a:prstGeom>
          </p:spPr>
        </p:pic>
      </p:grpSp>
    </p:spTree>
    <p:extLst>
      <p:ext uri="{BB962C8B-B14F-4D97-AF65-F5344CB8AC3E}">
        <p14:creationId xmlns:p14="http://schemas.microsoft.com/office/powerpoint/2010/main" val="2885452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C3C187DA-6C40-BDDB-5223-D337B262131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7862" y="6336792"/>
            <a:ext cx="838060" cy="521208"/>
          </a:xfrm>
          <a:prstGeom prst="rect">
            <a:avLst/>
          </a:prstGeom>
        </p:spPr>
      </p:pic>
      <p:sp>
        <p:nvSpPr>
          <p:cNvPr id="8" name="Rectangle 7">
            <a:extLst>
              <a:ext uri="{FF2B5EF4-FFF2-40B4-BE49-F238E27FC236}">
                <a16:creationId xmlns:a16="http://schemas.microsoft.com/office/drawing/2014/main" id="{D4CB1CE4-739C-4123-9748-1B49438DBB11}"/>
              </a:ext>
            </a:extLst>
          </p:cNvPr>
          <p:cNvSpPr/>
          <p:nvPr userDrawn="1"/>
        </p:nvSpPr>
        <p:spPr>
          <a:xfrm flipV="1">
            <a:off x="877454" y="6655031"/>
            <a:ext cx="8266545" cy="142876"/>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Rectangle 9">
            <a:extLst>
              <a:ext uri="{FF2B5EF4-FFF2-40B4-BE49-F238E27FC236}">
                <a16:creationId xmlns:a16="http://schemas.microsoft.com/office/drawing/2014/main" id="{45258F97-C311-4E20-8E8E-4C30F48A3290}"/>
              </a:ext>
            </a:extLst>
          </p:cNvPr>
          <p:cNvSpPr/>
          <p:nvPr userDrawn="1"/>
        </p:nvSpPr>
        <p:spPr>
          <a:xfrm flipV="1">
            <a:off x="877454" y="6685121"/>
            <a:ext cx="8266545" cy="172879"/>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9" name="Picture 8">
            <a:extLst>
              <a:ext uri="{FF2B5EF4-FFF2-40B4-BE49-F238E27FC236}">
                <a16:creationId xmlns:a16="http://schemas.microsoft.com/office/drawing/2014/main" id="{AEBA8295-75CD-475E-8C10-FCF800E06AB7}"/>
              </a:ext>
            </a:extLst>
          </p:cNvPr>
          <p:cNvPicPr>
            <a:picLocks noChangeAspect="1"/>
          </p:cNvPicPr>
          <p:nvPr userDrawn="1"/>
        </p:nvPicPr>
        <p:blipFill rotWithShape="1">
          <a:blip r:embed="rId13"/>
          <a:srcRect t="23469" b="63622"/>
          <a:stretch/>
        </p:blipFill>
        <p:spPr>
          <a:xfrm>
            <a:off x="0" y="0"/>
            <a:ext cx="9144000" cy="130207"/>
          </a:xfrm>
          <a:prstGeom prst="rect">
            <a:avLst/>
          </a:prstGeom>
        </p:spPr>
      </p:pic>
      <p:sp>
        <p:nvSpPr>
          <p:cNvPr id="13" name="Text Box 14">
            <a:extLst>
              <a:ext uri="{FF2B5EF4-FFF2-40B4-BE49-F238E27FC236}">
                <a16:creationId xmlns:a16="http://schemas.microsoft.com/office/drawing/2014/main" id="{FC5265E5-A5F6-4CAA-BB9D-DBFF1EE7C52A}"/>
              </a:ext>
            </a:extLst>
          </p:cNvPr>
          <p:cNvSpPr txBox="1">
            <a:spLocks noChangeArrowheads="1"/>
          </p:cNvSpPr>
          <p:nvPr userDrawn="1"/>
        </p:nvSpPr>
        <p:spPr bwMode="auto">
          <a:xfrm>
            <a:off x="7809922" y="6640671"/>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chemeClr val="accent3"/>
                </a:solidFill>
                <a:latin typeface="+mn-lt"/>
              </a:rPr>
              <a:pPr algn="r">
                <a:spcBef>
                  <a:spcPct val="50000"/>
                </a:spcBef>
                <a:defRPr/>
              </a:pPr>
              <a:t>‹#›</a:t>
            </a:fld>
            <a:endParaRPr lang="en-US" sz="1100" dirty="0">
              <a:solidFill>
                <a:schemeClr val="accent3"/>
              </a:solidFill>
              <a:latin typeface="+mn-lt"/>
            </a:endParaRPr>
          </a:p>
        </p:txBody>
      </p:sp>
    </p:spTree>
    <p:extLst>
      <p:ext uri="{BB962C8B-B14F-4D97-AF65-F5344CB8AC3E}">
        <p14:creationId xmlns:p14="http://schemas.microsoft.com/office/powerpoint/2010/main" val="3165294198"/>
      </p:ext>
    </p:extLst>
  </p:cSld>
  <p:clrMap bg1="lt1" tx1="dk1" bg2="lt2" tx2="dk2" accent1="accent1" accent2="accent2" accent3="accent3" accent4="accent4" accent5="accent5" accent6="accent6" hlink="hlink" folHlink="folHlink"/>
  <p:sldLayoutIdLst>
    <p:sldLayoutId id="2147483685" r:id="rId1"/>
    <p:sldLayoutId id="2147483684" r:id="rId2"/>
    <p:sldLayoutId id="2147483682" r:id="rId3"/>
    <p:sldLayoutId id="2147483695" r:id="rId4"/>
    <p:sldLayoutId id="2147483676" r:id="rId5"/>
    <p:sldLayoutId id="2147483679" r:id="rId6"/>
    <p:sldLayoutId id="2147483688" r:id="rId7"/>
    <p:sldLayoutId id="2147483677" r:id="rId8"/>
    <p:sldLayoutId id="2147483689" r:id="rId9"/>
    <p:sldLayoutId id="2147483692" r:id="rId10"/>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FDA0FF59-61B2-3C3D-B833-8909371FE4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25749" y="5144741"/>
            <a:ext cx="971176" cy="1146273"/>
          </a:xfrm>
          <a:prstGeom prst="rect">
            <a:avLst/>
          </a:prstGeom>
          <a:noFill/>
          <a:ln>
            <a:noFill/>
          </a:ln>
        </p:spPr>
      </p:pic>
    </p:spTree>
    <p:extLst>
      <p:ext uri="{BB962C8B-B14F-4D97-AF65-F5344CB8AC3E}">
        <p14:creationId xmlns:p14="http://schemas.microsoft.com/office/powerpoint/2010/main" val="2936169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41D8-0CDF-A64E-875E-1E24FACA7EAF}"/>
              </a:ext>
            </a:extLst>
          </p:cNvPr>
          <p:cNvSpPr>
            <a:spLocks noGrp="1"/>
          </p:cNvSpPr>
          <p:nvPr>
            <p:ph type="title"/>
          </p:nvPr>
        </p:nvSpPr>
        <p:spPr/>
        <p:txBody>
          <a:bodyPr>
            <a:noAutofit/>
          </a:bodyPr>
          <a:lstStyle/>
          <a:p>
            <a:r>
              <a:rPr lang="en-US" sz="3200" dirty="0"/>
              <a:t>The measure carries across all age groups.</a:t>
            </a:r>
          </a:p>
        </p:txBody>
      </p:sp>
      <p:sp>
        <p:nvSpPr>
          <p:cNvPr id="3" name="Text Placeholder 2">
            <a:extLst>
              <a:ext uri="{FF2B5EF4-FFF2-40B4-BE49-F238E27FC236}">
                <a16:creationId xmlns:a16="http://schemas.microsoft.com/office/drawing/2014/main" id="{80E15237-299D-7978-C1C2-B30E555FCBEB}"/>
              </a:ext>
            </a:extLst>
          </p:cNvPr>
          <p:cNvSpPr>
            <a:spLocks noGrp="1"/>
          </p:cNvSpPr>
          <p:nvPr>
            <p:ph type="body" sz="quarter" idx="10"/>
          </p:nvPr>
        </p:nvSpPr>
        <p:spPr/>
        <p:txBody>
          <a:bodyPr/>
          <a:lstStyle/>
          <a:p>
            <a:r>
              <a:rPr lang="en-US" dirty="0"/>
              <a:t>If the election were held today, would you vote yes in favor of this measure or no to oppose it? </a:t>
            </a:r>
          </a:p>
        </p:txBody>
      </p:sp>
      <p:graphicFrame>
        <p:nvGraphicFramePr>
          <p:cNvPr id="4" name="Chart 3">
            <a:extLst>
              <a:ext uri="{FF2B5EF4-FFF2-40B4-BE49-F238E27FC236}">
                <a16:creationId xmlns:a16="http://schemas.microsoft.com/office/drawing/2014/main" id="{FFEE3DE3-2EF7-DC4E-39CE-DFF90004A218}"/>
              </a:ext>
            </a:extLst>
          </p:cNvPr>
          <p:cNvGraphicFramePr/>
          <p:nvPr>
            <p:extLst>
              <p:ext uri="{D42A27DB-BD31-4B8C-83A1-F6EECF244321}">
                <p14:modId xmlns:p14="http://schemas.microsoft.com/office/powerpoint/2010/main" val="32187017"/>
              </p:ext>
            </p:extLst>
          </p:nvPr>
        </p:nvGraphicFramePr>
        <p:xfrm>
          <a:off x="0" y="1790700"/>
          <a:ext cx="91440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2DF9D59-11CF-F199-BC54-45375F4A7E75}"/>
              </a:ext>
            </a:extLst>
          </p:cNvPr>
          <p:cNvSpPr txBox="1"/>
          <p:nvPr/>
        </p:nvSpPr>
        <p:spPr>
          <a:xfrm>
            <a:off x="173332" y="5794057"/>
            <a:ext cx="947956" cy="492443"/>
          </a:xfrm>
          <a:prstGeom prst="rect">
            <a:avLst/>
          </a:prstGeom>
          <a:noFill/>
        </p:spPr>
        <p:txBody>
          <a:bodyPr wrap="square" rtlCol="0">
            <a:spAutoFit/>
          </a:bodyPr>
          <a:lstStyle/>
          <a:p>
            <a:r>
              <a:rPr lang="en-US" sz="1300" dirty="0">
                <a:solidFill>
                  <a:schemeClr val="accent1">
                    <a:lumMod val="75000"/>
                  </a:schemeClr>
                </a:solidFill>
              </a:rPr>
              <a:t>(% of Sample)</a:t>
            </a:r>
          </a:p>
        </p:txBody>
      </p:sp>
      <p:sp>
        <p:nvSpPr>
          <p:cNvPr id="6" name="TextBox 5">
            <a:extLst>
              <a:ext uri="{FF2B5EF4-FFF2-40B4-BE49-F238E27FC236}">
                <a16:creationId xmlns:a16="http://schemas.microsoft.com/office/drawing/2014/main" id="{BEE286B3-F7CB-FC41-19F2-D4A1CBC484EA}"/>
              </a:ext>
            </a:extLst>
          </p:cNvPr>
          <p:cNvSpPr txBox="1"/>
          <p:nvPr/>
        </p:nvSpPr>
        <p:spPr>
          <a:xfrm>
            <a:off x="1490444" y="5994112"/>
            <a:ext cx="947956" cy="292388"/>
          </a:xfrm>
          <a:prstGeom prst="rect">
            <a:avLst/>
          </a:prstGeom>
          <a:noFill/>
        </p:spPr>
        <p:txBody>
          <a:bodyPr wrap="square" rtlCol="0">
            <a:spAutoFit/>
          </a:bodyPr>
          <a:lstStyle/>
          <a:p>
            <a:pPr algn="ctr"/>
            <a:r>
              <a:rPr lang="en-US" sz="1300" dirty="0">
                <a:solidFill>
                  <a:schemeClr val="accent1">
                    <a:lumMod val="75000"/>
                  </a:schemeClr>
                </a:solidFill>
              </a:rPr>
              <a:t>(27%)</a:t>
            </a:r>
          </a:p>
        </p:txBody>
      </p:sp>
      <p:sp>
        <p:nvSpPr>
          <p:cNvPr id="7" name="TextBox 6">
            <a:extLst>
              <a:ext uri="{FF2B5EF4-FFF2-40B4-BE49-F238E27FC236}">
                <a16:creationId xmlns:a16="http://schemas.microsoft.com/office/drawing/2014/main" id="{F4B33E61-7D60-4863-F955-9CD86918658D}"/>
              </a:ext>
            </a:extLst>
          </p:cNvPr>
          <p:cNvSpPr txBox="1"/>
          <p:nvPr/>
        </p:nvSpPr>
        <p:spPr>
          <a:xfrm>
            <a:off x="4352488" y="5994112"/>
            <a:ext cx="947956" cy="292388"/>
          </a:xfrm>
          <a:prstGeom prst="rect">
            <a:avLst/>
          </a:prstGeom>
          <a:noFill/>
        </p:spPr>
        <p:txBody>
          <a:bodyPr wrap="square" rtlCol="0">
            <a:spAutoFit/>
          </a:bodyPr>
          <a:lstStyle/>
          <a:p>
            <a:pPr algn="ctr"/>
            <a:r>
              <a:rPr lang="en-US" sz="1300" dirty="0">
                <a:solidFill>
                  <a:schemeClr val="accent1">
                    <a:lumMod val="75000"/>
                  </a:schemeClr>
                </a:solidFill>
              </a:rPr>
              <a:t>(42%)</a:t>
            </a:r>
          </a:p>
        </p:txBody>
      </p:sp>
      <p:sp>
        <p:nvSpPr>
          <p:cNvPr id="8" name="TextBox 7">
            <a:extLst>
              <a:ext uri="{FF2B5EF4-FFF2-40B4-BE49-F238E27FC236}">
                <a16:creationId xmlns:a16="http://schemas.microsoft.com/office/drawing/2014/main" id="{DA6BB88D-ABA0-C554-608F-ACBEBA6E83FB}"/>
              </a:ext>
            </a:extLst>
          </p:cNvPr>
          <p:cNvSpPr txBox="1"/>
          <p:nvPr/>
        </p:nvSpPr>
        <p:spPr>
          <a:xfrm>
            <a:off x="7205444" y="5994112"/>
            <a:ext cx="947956" cy="292388"/>
          </a:xfrm>
          <a:prstGeom prst="rect">
            <a:avLst/>
          </a:prstGeom>
          <a:noFill/>
        </p:spPr>
        <p:txBody>
          <a:bodyPr wrap="square" rtlCol="0">
            <a:spAutoFit/>
          </a:bodyPr>
          <a:lstStyle/>
          <a:p>
            <a:pPr algn="ctr"/>
            <a:r>
              <a:rPr lang="en-US" sz="1300" dirty="0">
                <a:solidFill>
                  <a:schemeClr val="accent1">
                    <a:lumMod val="75000"/>
                  </a:schemeClr>
                </a:solidFill>
              </a:rPr>
              <a:t>(31%)</a:t>
            </a:r>
          </a:p>
        </p:txBody>
      </p:sp>
      <p:sp>
        <p:nvSpPr>
          <p:cNvPr id="9" name="TextBox 8">
            <a:extLst>
              <a:ext uri="{FF2B5EF4-FFF2-40B4-BE49-F238E27FC236}">
                <a16:creationId xmlns:a16="http://schemas.microsoft.com/office/drawing/2014/main" id="{D91F347F-7963-0241-16D0-F0FB3C8F37B4}"/>
              </a:ext>
            </a:extLst>
          </p:cNvPr>
          <p:cNvSpPr txBox="1"/>
          <p:nvPr/>
        </p:nvSpPr>
        <p:spPr>
          <a:xfrm>
            <a:off x="0" y="1302606"/>
            <a:ext cx="9144000" cy="353943"/>
          </a:xfrm>
          <a:prstGeom prst="rect">
            <a:avLst/>
          </a:prstGeom>
          <a:noFill/>
        </p:spPr>
        <p:txBody>
          <a:bodyPr wrap="square" rtlCol="0">
            <a:spAutoFit/>
          </a:bodyPr>
          <a:lstStyle/>
          <a:p>
            <a:pPr algn="ctr"/>
            <a:r>
              <a:rPr lang="en-US" sz="1700" i="1" dirty="0"/>
              <a:t>Initial Vote by Age</a:t>
            </a:r>
          </a:p>
        </p:txBody>
      </p:sp>
    </p:spTree>
    <p:extLst>
      <p:ext uri="{BB962C8B-B14F-4D97-AF65-F5344CB8AC3E}">
        <p14:creationId xmlns:p14="http://schemas.microsoft.com/office/powerpoint/2010/main" val="1797862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E164A-FA4E-02EB-1111-A76675940764}"/>
              </a:ext>
            </a:extLst>
          </p:cNvPr>
          <p:cNvSpPr>
            <a:spLocks noGrp="1"/>
          </p:cNvSpPr>
          <p:nvPr>
            <p:ph type="title"/>
          </p:nvPr>
        </p:nvSpPr>
        <p:spPr/>
        <p:txBody>
          <a:bodyPr>
            <a:normAutofit/>
          </a:bodyPr>
          <a:lstStyle/>
          <a:p>
            <a:r>
              <a:rPr lang="en-US" sz="3200" dirty="0"/>
              <a:t>Support is consistent between men and women.</a:t>
            </a:r>
          </a:p>
        </p:txBody>
      </p:sp>
      <p:sp>
        <p:nvSpPr>
          <p:cNvPr id="3" name="Text Placeholder 2">
            <a:extLst>
              <a:ext uri="{FF2B5EF4-FFF2-40B4-BE49-F238E27FC236}">
                <a16:creationId xmlns:a16="http://schemas.microsoft.com/office/drawing/2014/main" id="{8469F9DD-F591-2A67-AD90-501FDFD622C1}"/>
              </a:ext>
            </a:extLst>
          </p:cNvPr>
          <p:cNvSpPr>
            <a:spLocks noGrp="1"/>
          </p:cNvSpPr>
          <p:nvPr>
            <p:ph type="body" sz="quarter" idx="10"/>
          </p:nvPr>
        </p:nvSpPr>
        <p:spPr/>
        <p:txBody>
          <a:bodyPr/>
          <a:lstStyle/>
          <a:p>
            <a:r>
              <a:rPr lang="en-US" dirty="0"/>
              <a:t> If the election were held today, would you vote yes in favor of this measure or no to oppose it? </a:t>
            </a:r>
          </a:p>
        </p:txBody>
      </p:sp>
      <p:sp>
        <p:nvSpPr>
          <p:cNvPr id="4" name="TextBox 3">
            <a:extLst>
              <a:ext uri="{FF2B5EF4-FFF2-40B4-BE49-F238E27FC236}">
                <a16:creationId xmlns:a16="http://schemas.microsoft.com/office/drawing/2014/main" id="{617630C2-48F5-790B-6CCE-7DF2458D965D}"/>
              </a:ext>
            </a:extLst>
          </p:cNvPr>
          <p:cNvSpPr txBox="1"/>
          <p:nvPr/>
        </p:nvSpPr>
        <p:spPr>
          <a:xfrm>
            <a:off x="0" y="1302606"/>
            <a:ext cx="9144000" cy="353943"/>
          </a:xfrm>
          <a:prstGeom prst="rect">
            <a:avLst/>
          </a:prstGeom>
          <a:noFill/>
        </p:spPr>
        <p:txBody>
          <a:bodyPr wrap="square" rtlCol="0">
            <a:spAutoFit/>
          </a:bodyPr>
          <a:lstStyle/>
          <a:p>
            <a:pPr algn="ctr"/>
            <a:r>
              <a:rPr lang="en-US" sz="1700" i="1" dirty="0"/>
              <a:t>Initial Vote by Gender</a:t>
            </a:r>
          </a:p>
        </p:txBody>
      </p:sp>
      <p:graphicFrame>
        <p:nvGraphicFramePr>
          <p:cNvPr id="5" name="Chart 4">
            <a:extLst>
              <a:ext uri="{FF2B5EF4-FFF2-40B4-BE49-F238E27FC236}">
                <a16:creationId xmlns:a16="http://schemas.microsoft.com/office/drawing/2014/main" id="{E6FB76A0-C98C-DD96-FA8C-CC461E5CD802}"/>
              </a:ext>
            </a:extLst>
          </p:cNvPr>
          <p:cNvGraphicFramePr/>
          <p:nvPr>
            <p:extLst>
              <p:ext uri="{D42A27DB-BD31-4B8C-83A1-F6EECF244321}">
                <p14:modId xmlns:p14="http://schemas.microsoft.com/office/powerpoint/2010/main" val="947685740"/>
              </p:ext>
            </p:extLst>
          </p:nvPr>
        </p:nvGraphicFramePr>
        <p:xfrm>
          <a:off x="0" y="1790700"/>
          <a:ext cx="91440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2A9DEFA-A394-75A8-EED2-D5ED71596C9A}"/>
              </a:ext>
            </a:extLst>
          </p:cNvPr>
          <p:cNvSpPr txBox="1"/>
          <p:nvPr/>
        </p:nvSpPr>
        <p:spPr>
          <a:xfrm>
            <a:off x="173332" y="5794057"/>
            <a:ext cx="947956" cy="492443"/>
          </a:xfrm>
          <a:prstGeom prst="rect">
            <a:avLst/>
          </a:prstGeom>
          <a:noFill/>
        </p:spPr>
        <p:txBody>
          <a:bodyPr wrap="square" rtlCol="0">
            <a:spAutoFit/>
          </a:bodyPr>
          <a:lstStyle/>
          <a:p>
            <a:r>
              <a:rPr lang="en-US" sz="1300" dirty="0">
                <a:solidFill>
                  <a:schemeClr val="accent1">
                    <a:lumMod val="75000"/>
                  </a:schemeClr>
                </a:solidFill>
              </a:rPr>
              <a:t>(% of Sample)</a:t>
            </a:r>
          </a:p>
        </p:txBody>
      </p:sp>
      <p:sp>
        <p:nvSpPr>
          <p:cNvPr id="7" name="TextBox 6">
            <a:extLst>
              <a:ext uri="{FF2B5EF4-FFF2-40B4-BE49-F238E27FC236}">
                <a16:creationId xmlns:a16="http://schemas.microsoft.com/office/drawing/2014/main" id="{C3D5CF10-7509-FD1F-AA9C-B8983A4CFF67}"/>
              </a:ext>
            </a:extLst>
          </p:cNvPr>
          <p:cNvSpPr txBox="1"/>
          <p:nvPr/>
        </p:nvSpPr>
        <p:spPr>
          <a:xfrm>
            <a:off x="2247900" y="5994112"/>
            <a:ext cx="947956" cy="292388"/>
          </a:xfrm>
          <a:prstGeom prst="rect">
            <a:avLst/>
          </a:prstGeom>
          <a:noFill/>
        </p:spPr>
        <p:txBody>
          <a:bodyPr wrap="square" rtlCol="0">
            <a:spAutoFit/>
          </a:bodyPr>
          <a:lstStyle/>
          <a:p>
            <a:pPr algn="ctr"/>
            <a:r>
              <a:rPr lang="en-US" sz="1300" dirty="0">
                <a:solidFill>
                  <a:schemeClr val="accent1">
                    <a:lumMod val="75000"/>
                  </a:schemeClr>
                </a:solidFill>
              </a:rPr>
              <a:t>(49%)</a:t>
            </a:r>
          </a:p>
        </p:txBody>
      </p:sp>
      <p:sp>
        <p:nvSpPr>
          <p:cNvPr id="8" name="TextBox 7">
            <a:extLst>
              <a:ext uri="{FF2B5EF4-FFF2-40B4-BE49-F238E27FC236}">
                <a16:creationId xmlns:a16="http://schemas.microsoft.com/office/drawing/2014/main" id="{D6CF551D-7812-36FA-AE14-17493D1F33A2}"/>
              </a:ext>
            </a:extLst>
          </p:cNvPr>
          <p:cNvSpPr txBox="1"/>
          <p:nvPr/>
        </p:nvSpPr>
        <p:spPr>
          <a:xfrm>
            <a:off x="6477000" y="5994112"/>
            <a:ext cx="947956" cy="292388"/>
          </a:xfrm>
          <a:prstGeom prst="rect">
            <a:avLst/>
          </a:prstGeom>
          <a:noFill/>
        </p:spPr>
        <p:txBody>
          <a:bodyPr wrap="square" rtlCol="0">
            <a:spAutoFit/>
          </a:bodyPr>
          <a:lstStyle/>
          <a:p>
            <a:pPr algn="ctr"/>
            <a:r>
              <a:rPr lang="en-US" sz="1300" dirty="0">
                <a:solidFill>
                  <a:schemeClr val="accent1">
                    <a:lumMod val="75000"/>
                  </a:schemeClr>
                </a:solidFill>
              </a:rPr>
              <a:t>(51%)</a:t>
            </a:r>
          </a:p>
        </p:txBody>
      </p:sp>
    </p:spTree>
    <p:extLst>
      <p:ext uri="{BB962C8B-B14F-4D97-AF65-F5344CB8AC3E}">
        <p14:creationId xmlns:p14="http://schemas.microsoft.com/office/powerpoint/2010/main" val="197763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E164A-FA4E-02EB-1111-A76675940764}"/>
              </a:ext>
            </a:extLst>
          </p:cNvPr>
          <p:cNvSpPr>
            <a:spLocks noGrp="1"/>
          </p:cNvSpPr>
          <p:nvPr>
            <p:ph type="title"/>
          </p:nvPr>
        </p:nvSpPr>
        <p:spPr/>
        <p:txBody>
          <a:bodyPr>
            <a:normAutofit/>
          </a:bodyPr>
          <a:lstStyle/>
          <a:p>
            <a:r>
              <a:rPr lang="en-US" sz="3200" dirty="0"/>
              <a:t>The measure has nearly equal support among </a:t>
            </a:r>
            <a:br>
              <a:rPr lang="en-US" sz="3200" dirty="0"/>
            </a:br>
            <a:r>
              <a:rPr lang="en-US" sz="3200" dirty="0"/>
              <a:t>white voters and all voters of color.</a:t>
            </a:r>
          </a:p>
        </p:txBody>
      </p:sp>
      <p:sp>
        <p:nvSpPr>
          <p:cNvPr id="3" name="Text Placeholder 2">
            <a:extLst>
              <a:ext uri="{FF2B5EF4-FFF2-40B4-BE49-F238E27FC236}">
                <a16:creationId xmlns:a16="http://schemas.microsoft.com/office/drawing/2014/main" id="{8469F9DD-F591-2A67-AD90-501FDFD622C1}"/>
              </a:ext>
            </a:extLst>
          </p:cNvPr>
          <p:cNvSpPr>
            <a:spLocks noGrp="1"/>
          </p:cNvSpPr>
          <p:nvPr>
            <p:ph type="body" sz="quarter" idx="10"/>
          </p:nvPr>
        </p:nvSpPr>
        <p:spPr/>
        <p:txBody>
          <a:bodyPr/>
          <a:lstStyle/>
          <a:p>
            <a:r>
              <a:rPr lang="en-US" dirty="0"/>
              <a:t> If the election were held today, would you vote yes in favor of this measure or no to oppose it? </a:t>
            </a:r>
          </a:p>
        </p:txBody>
      </p:sp>
      <p:sp>
        <p:nvSpPr>
          <p:cNvPr id="4" name="TextBox 3">
            <a:extLst>
              <a:ext uri="{FF2B5EF4-FFF2-40B4-BE49-F238E27FC236}">
                <a16:creationId xmlns:a16="http://schemas.microsoft.com/office/drawing/2014/main" id="{617630C2-48F5-790B-6CCE-7DF2458D965D}"/>
              </a:ext>
            </a:extLst>
          </p:cNvPr>
          <p:cNvSpPr txBox="1"/>
          <p:nvPr/>
        </p:nvSpPr>
        <p:spPr>
          <a:xfrm>
            <a:off x="0" y="1302606"/>
            <a:ext cx="9144000" cy="353943"/>
          </a:xfrm>
          <a:prstGeom prst="rect">
            <a:avLst/>
          </a:prstGeom>
          <a:noFill/>
        </p:spPr>
        <p:txBody>
          <a:bodyPr wrap="square" rtlCol="0">
            <a:spAutoFit/>
          </a:bodyPr>
          <a:lstStyle/>
          <a:p>
            <a:pPr algn="ctr"/>
            <a:r>
              <a:rPr lang="en-US" sz="1700" i="1" dirty="0"/>
              <a:t>Initial Vote by Race/Ethnicity</a:t>
            </a:r>
          </a:p>
        </p:txBody>
      </p:sp>
      <p:graphicFrame>
        <p:nvGraphicFramePr>
          <p:cNvPr id="5" name="Chart 4">
            <a:extLst>
              <a:ext uri="{FF2B5EF4-FFF2-40B4-BE49-F238E27FC236}">
                <a16:creationId xmlns:a16="http://schemas.microsoft.com/office/drawing/2014/main" id="{E6FB76A0-C98C-DD96-FA8C-CC461E5CD802}"/>
              </a:ext>
            </a:extLst>
          </p:cNvPr>
          <p:cNvGraphicFramePr/>
          <p:nvPr>
            <p:extLst>
              <p:ext uri="{D42A27DB-BD31-4B8C-83A1-F6EECF244321}">
                <p14:modId xmlns:p14="http://schemas.microsoft.com/office/powerpoint/2010/main" val="2301177154"/>
              </p:ext>
            </p:extLst>
          </p:nvPr>
        </p:nvGraphicFramePr>
        <p:xfrm>
          <a:off x="0" y="1790700"/>
          <a:ext cx="91440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2A9DEFA-A394-75A8-EED2-D5ED71596C9A}"/>
              </a:ext>
            </a:extLst>
          </p:cNvPr>
          <p:cNvSpPr txBox="1"/>
          <p:nvPr/>
        </p:nvSpPr>
        <p:spPr>
          <a:xfrm>
            <a:off x="173332" y="5794057"/>
            <a:ext cx="947956" cy="492443"/>
          </a:xfrm>
          <a:prstGeom prst="rect">
            <a:avLst/>
          </a:prstGeom>
          <a:noFill/>
        </p:spPr>
        <p:txBody>
          <a:bodyPr wrap="square" rtlCol="0">
            <a:spAutoFit/>
          </a:bodyPr>
          <a:lstStyle/>
          <a:p>
            <a:r>
              <a:rPr lang="en-US" sz="1300" dirty="0">
                <a:solidFill>
                  <a:schemeClr val="accent1">
                    <a:lumMod val="75000"/>
                  </a:schemeClr>
                </a:solidFill>
              </a:rPr>
              <a:t>(% of Sample)</a:t>
            </a:r>
          </a:p>
        </p:txBody>
      </p:sp>
      <p:sp>
        <p:nvSpPr>
          <p:cNvPr id="7" name="TextBox 6">
            <a:extLst>
              <a:ext uri="{FF2B5EF4-FFF2-40B4-BE49-F238E27FC236}">
                <a16:creationId xmlns:a16="http://schemas.microsoft.com/office/drawing/2014/main" id="{C3D5CF10-7509-FD1F-AA9C-B8983A4CFF67}"/>
              </a:ext>
            </a:extLst>
          </p:cNvPr>
          <p:cNvSpPr txBox="1"/>
          <p:nvPr/>
        </p:nvSpPr>
        <p:spPr>
          <a:xfrm>
            <a:off x="2247900" y="5994112"/>
            <a:ext cx="947956" cy="292388"/>
          </a:xfrm>
          <a:prstGeom prst="rect">
            <a:avLst/>
          </a:prstGeom>
          <a:noFill/>
        </p:spPr>
        <p:txBody>
          <a:bodyPr wrap="square" rtlCol="0">
            <a:spAutoFit/>
          </a:bodyPr>
          <a:lstStyle/>
          <a:p>
            <a:pPr algn="ctr"/>
            <a:r>
              <a:rPr lang="en-US" sz="1300" dirty="0">
                <a:solidFill>
                  <a:schemeClr val="accent1">
                    <a:lumMod val="75000"/>
                  </a:schemeClr>
                </a:solidFill>
              </a:rPr>
              <a:t>(56%)</a:t>
            </a:r>
          </a:p>
        </p:txBody>
      </p:sp>
      <p:sp>
        <p:nvSpPr>
          <p:cNvPr id="8" name="TextBox 7">
            <a:extLst>
              <a:ext uri="{FF2B5EF4-FFF2-40B4-BE49-F238E27FC236}">
                <a16:creationId xmlns:a16="http://schemas.microsoft.com/office/drawing/2014/main" id="{D6CF551D-7812-36FA-AE14-17493D1F33A2}"/>
              </a:ext>
            </a:extLst>
          </p:cNvPr>
          <p:cNvSpPr txBox="1"/>
          <p:nvPr/>
        </p:nvSpPr>
        <p:spPr>
          <a:xfrm>
            <a:off x="6477000" y="5994112"/>
            <a:ext cx="947956" cy="292388"/>
          </a:xfrm>
          <a:prstGeom prst="rect">
            <a:avLst/>
          </a:prstGeom>
          <a:noFill/>
        </p:spPr>
        <p:txBody>
          <a:bodyPr wrap="square" rtlCol="0">
            <a:spAutoFit/>
          </a:bodyPr>
          <a:lstStyle/>
          <a:p>
            <a:pPr algn="ctr"/>
            <a:r>
              <a:rPr lang="en-US" sz="1300" dirty="0">
                <a:solidFill>
                  <a:schemeClr val="accent1">
                    <a:lumMod val="75000"/>
                  </a:schemeClr>
                </a:solidFill>
              </a:rPr>
              <a:t>(36%)</a:t>
            </a:r>
          </a:p>
        </p:txBody>
      </p:sp>
    </p:spTree>
    <p:extLst>
      <p:ext uri="{BB962C8B-B14F-4D97-AF65-F5344CB8AC3E}">
        <p14:creationId xmlns:p14="http://schemas.microsoft.com/office/powerpoint/2010/main" val="3342555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41D8-0CDF-A64E-875E-1E24FACA7EAF}"/>
              </a:ext>
            </a:extLst>
          </p:cNvPr>
          <p:cNvSpPr>
            <a:spLocks noGrp="1"/>
          </p:cNvSpPr>
          <p:nvPr>
            <p:ph type="title"/>
          </p:nvPr>
        </p:nvSpPr>
        <p:spPr/>
        <p:txBody>
          <a:bodyPr>
            <a:noAutofit/>
          </a:bodyPr>
          <a:lstStyle/>
          <a:p>
            <a:r>
              <a:rPr lang="en-US" sz="2800" dirty="0"/>
              <a:t>While 2/3’s of voters who are parents support the measure, support is highest among voters with no children.</a:t>
            </a:r>
          </a:p>
        </p:txBody>
      </p:sp>
      <p:sp>
        <p:nvSpPr>
          <p:cNvPr id="3" name="Text Placeholder 2">
            <a:extLst>
              <a:ext uri="{FF2B5EF4-FFF2-40B4-BE49-F238E27FC236}">
                <a16:creationId xmlns:a16="http://schemas.microsoft.com/office/drawing/2014/main" id="{80E15237-299D-7978-C1C2-B30E555FCBEB}"/>
              </a:ext>
            </a:extLst>
          </p:cNvPr>
          <p:cNvSpPr>
            <a:spLocks noGrp="1"/>
          </p:cNvSpPr>
          <p:nvPr>
            <p:ph type="body" sz="quarter" idx="10"/>
          </p:nvPr>
        </p:nvSpPr>
        <p:spPr/>
        <p:txBody>
          <a:bodyPr/>
          <a:lstStyle/>
          <a:p>
            <a:r>
              <a:rPr lang="en-US" dirty="0"/>
              <a:t> If the election were held today, would you vote yes in favor of this measure or no to oppose it? </a:t>
            </a:r>
          </a:p>
        </p:txBody>
      </p:sp>
      <p:graphicFrame>
        <p:nvGraphicFramePr>
          <p:cNvPr id="4" name="Chart 3">
            <a:extLst>
              <a:ext uri="{FF2B5EF4-FFF2-40B4-BE49-F238E27FC236}">
                <a16:creationId xmlns:a16="http://schemas.microsoft.com/office/drawing/2014/main" id="{FFEE3DE3-2EF7-DC4E-39CE-DFF90004A218}"/>
              </a:ext>
            </a:extLst>
          </p:cNvPr>
          <p:cNvGraphicFramePr/>
          <p:nvPr>
            <p:extLst>
              <p:ext uri="{D42A27DB-BD31-4B8C-83A1-F6EECF244321}">
                <p14:modId xmlns:p14="http://schemas.microsoft.com/office/powerpoint/2010/main" val="2988079885"/>
              </p:ext>
            </p:extLst>
          </p:nvPr>
        </p:nvGraphicFramePr>
        <p:xfrm>
          <a:off x="0" y="1790700"/>
          <a:ext cx="91440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2DF9D59-11CF-F199-BC54-45375F4A7E75}"/>
              </a:ext>
            </a:extLst>
          </p:cNvPr>
          <p:cNvSpPr txBox="1"/>
          <p:nvPr/>
        </p:nvSpPr>
        <p:spPr>
          <a:xfrm>
            <a:off x="173332" y="5794057"/>
            <a:ext cx="947956" cy="492443"/>
          </a:xfrm>
          <a:prstGeom prst="rect">
            <a:avLst/>
          </a:prstGeom>
          <a:noFill/>
        </p:spPr>
        <p:txBody>
          <a:bodyPr wrap="square" rtlCol="0">
            <a:spAutoFit/>
          </a:bodyPr>
          <a:lstStyle/>
          <a:p>
            <a:r>
              <a:rPr lang="en-US" sz="1300" dirty="0">
                <a:solidFill>
                  <a:schemeClr val="accent1">
                    <a:lumMod val="75000"/>
                  </a:schemeClr>
                </a:solidFill>
              </a:rPr>
              <a:t>(% of Sample)</a:t>
            </a:r>
          </a:p>
        </p:txBody>
      </p:sp>
      <p:sp>
        <p:nvSpPr>
          <p:cNvPr id="6" name="TextBox 5">
            <a:extLst>
              <a:ext uri="{FF2B5EF4-FFF2-40B4-BE49-F238E27FC236}">
                <a16:creationId xmlns:a16="http://schemas.microsoft.com/office/drawing/2014/main" id="{BEE286B3-F7CB-FC41-19F2-D4A1CBC484EA}"/>
              </a:ext>
            </a:extLst>
          </p:cNvPr>
          <p:cNvSpPr txBox="1"/>
          <p:nvPr/>
        </p:nvSpPr>
        <p:spPr>
          <a:xfrm>
            <a:off x="4374244" y="5975091"/>
            <a:ext cx="947956" cy="292388"/>
          </a:xfrm>
          <a:prstGeom prst="rect">
            <a:avLst/>
          </a:prstGeom>
          <a:noFill/>
        </p:spPr>
        <p:txBody>
          <a:bodyPr wrap="square" rtlCol="0">
            <a:spAutoFit/>
          </a:bodyPr>
          <a:lstStyle/>
          <a:p>
            <a:pPr algn="ctr"/>
            <a:r>
              <a:rPr lang="en-US" sz="1300" dirty="0">
                <a:solidFill>
                  <a:schemeClr val="accent1">
                    <a:lumMod val="75000"/>
                  </a:schemeClr>
                </a:solidFill>
              </a:rPr>
              <a:t>(31%)</a:t>
            </a:r>
          </a:p>
        </p:txBody>
      </p:sp>
      <p:sp>
        <p:nvSpPr>
          <p:cNvPr id="7" name="TextBox 6">
            <a:extLst>
              <a:ext uri="{FF2B5EF4-FFF2-40B4-BE49-F238E27FC236}">
                <a16:creationId xmlns:a16="http://schemas.microsoft.com/office/drawing/2014/main" id="{F4B33E61-7D60-4863-F955-9CD86918658D}"/>
              </a:ext>
            </a:extLst>
          </p:cNvPr>
          <p:cNvSpPr txBox="1"/>
          <p:nvPr/>
        </p:nvSpPr>
        <p:spPr>
          <a:xfrm>
            <a:off x="6108717" y="5988554"/>
            <a:ext cx="947956" cy="292388"/>
          </a:xfrm>
          <a:prstGeom prst="rect">
            <a:avLst/>
          </a:prstGeom>
          <a:noFill/>
        </p:spPr>
        <p:txBody>
          <a:bodyPr wrap="square" rtlCol="0">
            <a:spAutoFit/>
          </a:bodyPr>
          <a:lstStyle/>
          <a:p>
            <a:pPr algn="ctr"/>
            <a:r>
              <a:rPr lang="en-US" sz="1300" dirty="0">
                <a:solidFill>
                  <a:schemeClr val="accent1">
                    <a:lumMod val="75000"/>
                  </a:schemeClr>
                </a:solidFill>
              </a:rPr>
              <a:t>(56%)</a:t>
            </a:r>
          </a:p>
        </p:txBody>
      </p:sp>
      <p:sp>
        <p:nvSpPr>
          <p:cNvPr id="8" name="TextBox 7">
            <a:extLst>
              <a:ext uri="{FF2B5EF4-FFF2-40B4-BE49-F238E27FC236}">
                <a16:creationId xmlns:a16="http://schemas.microsoft.com/office/drawing/2014/main" id="{DA6BB88D-ABA0-C554-608F-ACBEBA6E83FB}"/>
              </a:ext>
            </a:extLst>
          </p:cNvPr>
          <p:cNvSpPr txBox="1"/>
          <p:nvPr/>
        </p:nvSpPr>
        <p:spPr>
          <a:xfrm>
            <a:off x="7701476" y="5994112"/>
            <a:ext cx="947956" cy="292388"/>
          </a:xfrm>
          <a:prstGeom prst="rect">
            <a:avLst/>
          </a:prstGeom>
          <a:noFill/>
        </p:spPr>
        <p:txBody>
          <a:bodyPr wrap="square" rtlCol="0">
            <a:spAutoFit/>
          </a:bodyPr>
          <a:lstStyle/>
          <a:p>
            <a:pPr algn="ctr"/>
            <a:r>
              <a:rPr lang="en-US" sz="1300" dirty="0">
                <a:solidFill>
                  <a:schemeClr val="accent1">
                    <a:lumMod val="75000"/>
                  </a:schemeClr>
                </a:solidFill>
              </a:rPr>
              <a:t>(19%)</a:t>
            </a:r>
          </a:p>
        </p:txBody>
      </p:sp>
      <p:sp>
        <p:nvSpPr>
          <p:cNvPr id="9" name="TextBox 8">
            <a:extLst>
              <a:ext uri="{FF2B5EF4-FFF2-40B4-BE49-F238E27FC236}">
                <a16:creationId xmlns:a16="http://schemas.microsoft.com/office/drawing/2014/main" id="{D91F347F-7963-0241-16D0-F0FB3C8F37B4}"/>
              </a:ext>
            </a:extLst>
          </p:cNvPr>
          <p:cNvSpPr txBox="1"/>
          <p:nvPr/>
        </p:nvSpPr>
        <p:spPr>
          <a:xfrm>
            <a:off x="0" y="1302606"/>
            <a:ext cx="9144000" cy="353943"/>
          </a:xfrm>
          <a:prstGeom prst="rect">
            <a:avLst/>
          </a:prstGeom>
          <a:noFill/>
        </p:spPr>
        <p:txBody>
          <a:bodyPr wrap="square" rtlCol="0">
            <a:spAutoFit/>
          </a:bodyPr>
          <a:lstStyle/>
          <a:p>
            <a:pPr algn="ctr"/>
            <a:r>
              <a:rPr lang="en-US" sz="1700" i="1" dirty="0"/>
              <a:t>Initial Vote by Children</a:t>
            </a:r>
          </a:p>
        </p:txBody>
      </p:sp>
      <p:sp>
        <p:nvSpPr>
          <p:cNvPr id="10" name="TextBox 9">
            <a:extLst>
              <a:ext uri="{FF2B5EF4-FFF2-40B4-BE49-F238E27FC236}">
                <a16:creationId xmlns:a16="http://schemas.microsoft.com/office/drawing/2014/main" id="{0755218B-DB89-EED5-58B1-D95888D290D7}"/>
              </a:ext>
            </a:extLst>
          </p:cNvPr>
          <p:cNvSpPr txBox="1"/>
          <p:nvPr/>
        </p:nvSpPr>
        <p:spPr>
          <a:xfrm>
            <a:off x="969712" y="5994112"/>
            <a:ext cx="947956" cy="292388"/>
          </a:xfrm>
          <a:prstGeom prst="rect">
            <a:avLst/>
          </a:prstGeom>
          <a:noFill/>
        </p:spPr>
        <p:txBody>
          <a:bodyPr wrap="square" rtlCol="0">
            <a:spAutoFit/>
          </a:bodyPr>
          <a:lstStyle/>
          <a:p>
            <a:pPr algn="ctr"/>
            <a:r>
              <a:rPr lang="en-US" sz="1300" dirty="0">
                <a:solidFill>
                  <a:schemeClr val="accent1">
                    <a:lumMod val="75000"/>
                  </a:schemeClr>
                </a:solidFill>
              </a:rPr>
              <a:t>(18%)</a:t>
            </a:r>
          </a:p>
        </p:txBody>
      </p:sp>
    </p:spTree>
    <p:extLst>
      <p:ext uri="{BB962C8B-B14F-4D97-AF65-F5344CB8AC3E}">
        <p14:creationId xmlns:p14="http://schemas.microsoft.com/office/powerpoint/2010/main" val="2925652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0CA43-940A-0549-58C4-FCFC2C9062FD}"/>
              </a:ext>
            </a:extLst>
          </p:cNvPr>
          <p:cNvSpPr>
            <a:spLocks noGrp="1"/>
          </p:cNvSpPr>
          <p:nvPr>
            <p:ph type="title"/>
          </p:nvPr>
        </p:nvSpPr>
        <p:spPr/>
        <p:txBody>
          <a:bodyPr/>
          <a:lstStyle/>
          <a:p>
            <a:r>
              <a:rPr lang="en-US" dirty="0"/>
              <a:t>Education Priorities</a:t>
            </a:r>
          </a:p>
        </p:txBody>
      </p:sp>
    </p:spTree>
    <p:extLst>
      <p:ext uri="{BB962C8B-B14F-4D97-AF65-F5344CB8AC3E}">
        <p14:creationId xmlns:p14="http://schemas.microsoft.com/office/powerpoint/2010/main" val="1905573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3BB310-4778-6A0A-131B-DE77E0264986}"/>
              </a:ext>
            </a:extLst>
          </p:cNvPr>
          <p:cNvSpPr>
            <a:spLocks noGrp="1"/>
          </p:cNvSpPr>
          <p:nvPr>
            <p:ph type="title"/>
          </p:nvPr>
        </p:nvSpPr>
        <p:spPr/>
        <p:txBody>
          <a:bodyPr>
            <a:noAutofit/>
          </a:bodyPr>
          <a:lstStyle/>
          <a:p>
            <a:r>
              <a:rPr lang="en-US" sz="1900" dirty="0"/>
              <a:t>The top priorities for funding and outcomes from the measure include fiscal accountability, repairing leaky roofs, retaining and attracting quality teachers, providing safe drinking water and providing a well-rounded education including arts and music.</a:t>
            </a:r>
          </a:p>
        </p:txBody>
      </p:sp>
      <p:sp>
        <p:nvSpPr>
          <p:cNvPr id="3" name="Text Placeholder 2">
            <a:extLst>
              <a:ext uri="{FF2B5EF4-FFF2-40B4-BE49-F238E27FC236}">
                <a16:creationId xmlns:a16="http://schemas.microsoft.com/office/drawing/2014/main" id="{FCCF2A7C-7B1E-218F-14E1-1210CACD40A1}"/>
              </a:ext>
            </a:extLst>
          </p:cNvPr>
          <p:cNvSpPr>
            <a:spLocks noGrp="1"/>
          </p:cNvSpPr>
          <p:nvPr>
            <p:ph type="body" sz="quarter" idx="10"/>
          </p:nvPr>
        </p:nvSpPr>
        <p:spPr>
          <a:xfrm>
            <a:off x="818135" y="6184669"/>
            <a:ext cx="8310625" cy="490883"/>
          </a:xfrm>
        </p:spPr>
        <p:txBody>
          <a:bodyPr/>
          <a:lstStyle/>
          <a:p>
            <a:r>
              <a:rPr lang="en-US" dirty="0"/>
              <a:t> Thinking more about the potential Spreckels Union School District ballot measure you just considered, I am going to read you a list of individual features and provisions that might be included in the measure.  Please tell me how important it is to you that each feature or provision be included in the measure. ^Not Part of Split Sample </a:t>
            </a:r>
          </a:p>
        </p:txBody>
      </p:sp>
      <p:sp>
        <p:nvSpPr>
          <p:cNvPr id="7" name="TextBox 6">
            <a:extLst>
              <a:ext uri="{FF2B5EF4-FFF2-40B4-BE49-F238E27FC236}">
                <a16:creationId xmlns:a16="http://schemas.microsoft.com/office/drawing/2014/main" id="{DA280CFE-D70F-C86B-75CF-BD3052B3B8D3}"/>
              </a:ext>
            </a:extLst>
          </p:cNvPr>
          <p:cNvSpPr txBox="1"/>
          <p:nvPr/>
        </p:nvSpPr>
        <p:spPr>
          <a:xfrm>
            <a:off x="0" y="1204950"/>
            <a:ext cx="9128125" cy="353943"/>
          </a:xfrm>
          <a:prstGeom prst="rect">
            <a:avLst/>
          </a:prstGeom>
          <a:noFill/>
        </p:spPr>
        <p:txBody>
          <a:bodyPr wrap="square" rtlCol="0">
            <a:spAutoFit/>
          </a:bodyPr>
          <a:lstStyle/>
          <a:p>
            <a:pPr algn="ctr"/>
            <a:r>
              <a:rPr lang="en-US" sz="1700" i="1" dirty="0"/>
              <a:t>(Ranked by Extremely/Very Important)</a:t>
            </a:r>
          </a:p>
        </p:txBody>
      </p:sp>
      <p:graphicFrame>
        <p:nvGraphicFramePr>
          <p:cNvPr id="8" name="Chart 7">
            <a:extLst>
              <a:ext uri="{FF2B5EF4-FFF2-40B4-BE49-F238E27FC236}">
                <a16:creationId xmlns:a16="http://schemas.microsoft.com/office/drawing/2014/main" id="{3741898A-D7CD-C397-9EEC-B839E059DCBB}"/>
              </a:ext>
            </a:extLst>
          </p:cNvPr>
          <p:cNvGraphicFramePr/>
          <p:nvPr>
            <p:extLst>
              <p:ext uri="{D42A27DB-BD31-4B8C-83A1-F6EECF244321}">
                <p14:modId xmlns:p14="http://schemas.microsoft.com/office/powerpoint/2010/main" val="4066739383"/>
              </p:ext>
            </p:extLst>
          </p:nvPr>
        </p:nvGraphicFramePr>
        <p:xfrm>
          <a:off x="-958787" y="1457382"/>
          <a:ext cx="9436962" cy="49860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07B734AD-6DEB-09C6-D293-5DEB09CD2BFF}"/>
              </a:ext>
            </a:extLst>
          </p:cNvPr>
          <p:cNvGraphicFramePr>
            <a:graphicFrameLocks noGrp="1"/>
          </p:cNvGraphicFramePr>
          <p:nvPr>
            <p:extLst>
              <p:ext uri="{D42A27DB-BD31-4B8C-83A1-F6EECF244321}">
                <p14:modId xmlns:p14="http://schemas.microsoft.com/office/powerpoint/2010/main" val="1822443763"/>
              </p:ext>
            </p:extLst>
          </p:nvPr>
        </p:nvGraphicFramePr>
        <p:xfrm>
          <a:off x="8134416" y="1517805"/>
          <a:ext cx="1066800" cy="4545645"/>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0000"/>
                    </a:ext>
                  </a:extLst>
                </a:gridCol>
              </a:tblGrid>
              <a:tr h="0">
                <a:tc>
                  <a:txBody>
                    <a:bodyPr/>
                    <a:lstStyle/>
                    <a:p>
                      <a:pPr algn="ctr" fontAlgn="b">
                        <a:lnSpc>
                          <a:spcPts val="1600"/>
                        </a:lnSpc>
                      </a:pPr>
                      <a:r>
                        <a:rPr lang="en-US" sz="1600" b="1" u="none" strike="noStrike" dirty="0">
                          <a:solidFill>
                            <a:schemeClr val="accent1"/>
                          </a:solidFill>
                          <a:effectLst/>
                          <a:latin typeface="+mn-lt"/>
                        </a:rPr>
                        <a:t>Ext./Very</a:t>
                      </a:r>
                      <a:r>
                        <a:rPr lang="en-US" sz="1600" b="1" u="none" strike="noStrike" baseline="0" dirty="0">
                          <a:solidFill>
                            <a:schemeClr val="accent1"/>
                          </a:solidFill>
                          <a:effectLst/>
                          <a:latin typeface="+mn-lt"/>
                        </a:rPr>
                        <a:t> </a:t>
                      </a:r>
                      <a:r>
                        <a:rPr lang="en-US" sz="1600" b="1" u="none" strike="noStrike" dirty="0">
                          <a:solidFill>
                            <a:schemeClr val="accent1"/>
                          </a:solidFill>
                          <a:effectLst/>
                          <a:latin typeface="+mn-lt"/>
                        </a:rPr>
                        <a:t>Impt.</a:t>
                      </a:r>
                      <a:endParaRPr lang="en-US" sz="1600" b="1" i="0" u="none" strike="noStrike" dirty="0">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7593">
                <a:tc>
                  <a:txBody>
                    <a:bodyPr/>
                    <a:lstStyle/>
                    <a:p>
                      <a:pPr algn="ctr" fontAlgn="b"/>
                      <a:r>
                        <a:rPr lang="en-US" sz="1600" b="1" i="0" u="none" strike="noStrike" dirty="0">
                          <a:solidFill>
                            <a:schemeClr val="accent1"/>
                          </a:solidFill>
                          <a:effectLst/>
                          <a:latin typeface="+mn-lt"/>
                        </a:rPr>
                        <a:t>85%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9496">
                <a:tc>
                  <a:txBody>
                    <a:bodyPr/>
                    <a:lstStyle/>
                    <a:p>
                      <a:pPr algn="ctr" fontAlgn="b"/>
                      <a:r>
                        <a:rPr lang="en-US" sz="1600" b="1" i="0" u="none" strike="noStrike" dirty="0">
                          <a:solidFill>
                            <a:schemeClr val="accent1"/>
                          </a:solidFill>
                          <a:effectLst/>
                          <a:latin typeface="+mn-lt"/>
                        </a:rPr>
                        <a:t>84%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9456651"/>
                  </a:ext>
                </a:extLst>
              </a:tr>
              <a:tr h="372862">
                <a:tc>
                  <a:txBody>
                    <a:bodyPr/>
                    <a:lstStyle/>
                    <a:p>
                      <a:pPr algn="ctr" fontAlgn="b"/>
                      <a:r>
                        <a:rPr lang="en-US" sz="1600" b="1" i="0" u="none" strike="noStrike">
                          <a:solidFill>
                            <a:schemeClr val="accent1"/>
                          </a:solidFill>
                          <a:effectLst/>
                          <a:latin typeface="+mn-lt"/>
                        </a:rPr>
                        <a:t>83%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1042742"/>
                  </a:ext>
                </a:extLst>
              </a:tr>
              <a:tr h="417250">
                <a:tc>
                  <a:txBody>
                    <a:bodyPr/>
                    <a:lstStyle/>
                    <a:p>
                      <a:pPr algn="ctr" fontAlgn="b"/>
                      <a:r>
                        <a:rPr lang="en-US" sz="1600" b="1" i="0" u="none" strike="noStrike" dirty="0">
                          <a:solidFill>
                            <a:schemeClr val="accent1"/>
                          </a:solidFill>
                          <a:effectLst/>
                          <a:latin typeface="+mn-lt"/>
                        </a:rPr>
                        <a:t>82%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363985">
                <a:tc>
                  <a:txBody>
                    <a:bodyPr/>
                    <a:lstStyle/>
                    <a:p>
                      <a:pPr algn="ctr" fontAlgn="b"/>
                      <a:r>
                        <a:rPr lang="en-US" sz="1600" b="1" i="0" u="none" strike="noStrike">
                          <a:solidFill>
                            <a:schemeClr val="accent1"/>
                          </a:solidFill>
                          <a:effectLst/>
                          <a:latin typeface="+mn-lt"/>
                        </a:rPr>
                        <a:t>82%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2862">
                <a:tc>
                  <a:txBody>
                    <a:bodyPr/>
                    <a:lstStyle/>
                    <a:p>
                      <a:pPr algn="ctr" fontAlgn="b"/>
                      <a:r>
                        <a:rPr lang="en-US" sz="1600" b="1" i="0" u="none" strike="noStrike" dirty="0">
                          <a:solidFill>
                            <a:schemeClr val="accent1"/>
                          </a:solidFill>
                          <a:effectLst/>
                          <a:latin typeface="+mn-lt"/>
                        </a:rPr>
                        <a:t>80%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3301">
                <a:tc>
                  <a:txBody>
                    <a:bodyPr/>
                    <a:lstStyle/>
                    <a:p>
                      <a:pPr algn="ctr" fontAlgn="b"/>
                      <a:r>
                        <a:rPr lang="en-US" sz="1600" b="1" i="0" u="none" strike="noStrike" dirty="0">
                          <a:solidFill>
                            <a:schemeClr val="accent1"/>
                          </a:solidFill>
                          <a:effectLst/>
                          <a:latin typeface="+mn-lt"/>
                        </a:rPr>
                        <a:t>77%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7934">
                <a:tc>
                  <a:txBody>
                    <a:bodyPr/>
                    <a:lstStyle/>
                    <a:p>
                      <a:pPr algn="ctr" fontAlgn="b"/>
                      <a:r>
                        <a:rPr lang="en-US" sz="1600" b="1" i="0" u="none" strike="noStrike">
                          <a:solidFill>
                            <a:schemeClr val="accent1"/>
                          </a:solidFill>
                          <a:effectLst/>
                          <a:latin typeface="+mn-lt"/>
                        </a:rPr>
                        <a:t>74%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0617">
                <a:tc>
                  <a:txBody>
                    <a:bodyPr/>
                    <a:lstStyle/>
                    <a:p>
                      <a:pPr algn="ctr" fontAlgn="b"/>
                      <a:r>
                        <a:rPr lang="en-US" sz="1600" b="1" i="0" u="none" strike="noStrike">
                          <a:solidFill>
                            <a:schemeClr val="accent1"/>
                          </a:solidFill>
                          <a:effectLst/>
                          <a:latin typeface="+mn-lt"/>
                        </a:rPr>
                        <a:t>74%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9495">
                <a:tc>
                  <a:txBody>
                    <a:bodyPr/>
                    <a:lstStyle/>
                    <a:p>
                      <a:pPr algn="ctr" fontAlgn="b"/>
                      <a:r>
                        <a:rPr lang="en-US" sz="1600" b="1" i="0" u="none" strike="noStrike" dirty="0">
                          <a:solidFill>
                            <a:schemeClr val="accent1"/>
                          </a:solidFill>
                          <a:effectLst/>
                          <a:latin typeface="+mn-lt"/>
                        </a:rPr>
                        <a:t>74%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46230">
                <a:tc>
                  <a:txBody>
                    <a:bodyPr/>
                    <a:lstStyle/>
                    <a:p>
                      <a:pPr algn="ctr" fontAlgn="b"/>
                      <a:r>
                        <a:rPr lang="en-US" sz="1600" b="1" i="0" u="none" strike="noStrike" dirty="0">
                          <a:solidFill>
                            <a:schemeClr val="accent1"/>
                          </a:solidFill>
                          <a:effectLst/>
                          <a:latin typeface="+mn-lt"/>
                        </a:rPr>
                        <a:t>74%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11" name="TextBox 10">
            <a:extLst>
              <a:ext uri="{FF2B5EF4-FFF2-40B4-BE49-F238E27FC236}">
                <a16:creationId xmlns:a16="http://schemas.microsoft.com/office/drawing/2014/main" id="{67347631-5882-3420-0F23-7802F3DA543C}"/>
              </a:ext>
            </a:extLst>
          </p:cNvPr>
          <p:cNvSpPr txBox="1"/>
          <p:nvPr/>
        </p:nvSpPr>
        <p:spPr>
          <a:xfrm>
            <a:off x="-177559" y="3790764"/>
            <a:ext cx="4403324" cy="512320"/>
          </a:xfrm>
          <a:prstGeom prst="rect">
            <a:avLst/>
          </a:prstGeom>
          <a:noFill/>
        </p:spPr>
        <p:txBody>
          <a:bodyPr wrap="square">
            <a:spAutoFit/>
          </a:bodyPr>
          <a:lstStyle/>
          <a:p>
            <a:pPr algn="r">
              <a:lnSpc>
                <a:spcPts val="1600"/>
              </a:lnSpc>
            </a:pPr>
            <a:r>
              <a:rPr lang="en-US" sz="1600" dirty="0"/>
              <a:t>Providing a well-rounded education that includes arts and music</a:t>
            </a:r>
          </a:p>
        </p:txBody>
      </p:sp>
      <p:sp>
        <p:nvSpPr>
          <p:cNvPr id="12" name="TextBox 11">
            <a:extLst>
              <a:ext uri="{FF2B5EF4-FFF2-40B4-BE49-F238E27FC236}">
                <a16:creationId xmlns:a16="http://schemas.microsoft.com/office/drawing/2014/main" id="{8F91DF28-32E0-1C18-53EF-DE1FE7F18D1D}"/>
              </a:ext>
            </a:extLst>
          </p:cNvPr>
          <p:cNvSpPr txBox="1"/>
          <p:nvPr/>
        </p:nvSpPr>
        <p:spPr>
          <a:xfrm>
            <a:off x="-275212" y="5716968"/>
            <a:ext cx="4500977" cy="505523"/>
          </a:xfrm>
          <a:prstGeom prst="rect">
            <a:avLst/>
          </a:prstGeom>
          <a:noFill/>
        </p:spPr>
        <p:txBody>
          <a:bodyPr wrap="square">
            <a:spAutoFit/>
          </a:bodyPr>
          <a:lstStyle/>
          <a:p>
            <a:pPr algn="r">
              <a:lnSpc>
                <a:spcPts val="1600"/>
              </a:lnSpc>
            </a:pPr>
            <a:r>
              <a:rPr lang="en-US" sz="1600" dirty="0"/>
              <a:t>Ensuring all students learn in a classroom that is clean and safe</a:t>
            </a:r>
          </a:p>
        </p:txBody>
      </p:sp>
    </p:spTree>
    <p:extLst>
      <p:ext uri="{BB962C8B-B14F-4D97-AF65-F5344CB8AC3E}">
        <p14:creationId xmlns:p14="http://schemas.microsoft.com/office/powerpoint/2010/main" val="645740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A83259D-47D2-B74C-560F-A717A68BE45B}"/>
              </a:ext>
            </a:extLst>
          </p:cNvPr>
          <p:cNvGraphicFramePr>
            <a:graphicFrameLocks noGrp="1"/>
          </p:cNvGraphicFramePr>
          <p:nvPr>
            <p:extLst>
              <p:ext uri="{D42A27DB-BD31-4B8C-83A1-F6EECF244321}">
                <p14:modId xmlns:p14="http://schemas.microsoft.com/office/powerpoint/2010/main" val="97905055"/>
              </p:ext>
            </p:extLst>
          </p:nvPr>
        </p:nvGraphicFramePr>
        <p:xfrm>
          <a:off x="8178805" y="1257373"/>
          <a:ext cx="1066800" cy="4868217"/>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0000"/>
                    </a:ext>
                  </a:extLst>
                </a:gridCol>
              </a:tblGrid>
              <a:tr h="440379">
                <a:tc>
                  <a:txBody>
                    <a:bodyPr/>
                    <a:lstStyle/>
                    <a:p>
                      <a:pPr algn="ctr" fontAlgn="b">
                        <a:lnSpc>
                          <a:spcPts val="1600"/>
                        </a:lnSpc>
                      </a:pPr>
                      <a:r>
                        <a:rPr lang="en-US" sz="1600" b="1" u="none" strike="noStrike" dirty="0">
                          <a:solidFill>
                            <a:schemeClr val="accent1"/>
                          </a:solidFill>
                          <a:effectLst/>
                          <a:latin typeface="+mn-lt"/>
                        </a:rPr>
                        <a:t>Ext./Very</a:t>
                      </a:r>
                      <a:r>
                        <a:rPr lang="en-US" sz="1600" b="1" u="none" strike="noStrike" baseline="0" dirty="0">
                          <a:solidFill>
                            <a:schemeClr val="accent1"/>
                          </a:solidFill>
                          <a:effectLst/>
                          <a:latin typeface="+mn-lt"/>
                        </a:rPr>
                        <a:t> </a:t>
                      </a:r>
                      <a:r>
                        <a:rPr lang="en-US" sz="1600" b="1" u="none" strike="noStrike" dirty="0">
                          <a:solidFill>
                            <a:schemeClr val="accent1"/>
                          </a:solidFill>
                          <a:effectLst/>
                          <a:latin typeface="+mn-lt"/>
                        </a:rPr>
                        <a:t>Impt.</a:t>
                      </a:r>
                      <a:endParaRPr lang="en-US" sz="1600" b="1" i="0" u="none" strike="noStrike" dirty="0">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5903">
                <a:tc>
                  <a:txBody>
                    <a:bodyPr/>
                    <a:lstStyle/>
                    <a:p>
                      <a:pPr algn="ctr" fontAlgn="b"/>
                      <a:r>
                        <a:rPr lang="en-US" sz="1600" b="1" i="0" u="none" strike="noStrike" dirty="0">
                          <a:solidFill>
                            <a:schemeClr val="accent1"/>
                          </a:solidFill>
                          <a:effectLst/>
                          <a:latin typeface="+mn-lt"/>
                        </a:rPr>
                        <a:t>73%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1069">
                <a:tc>
                  <a:txBody>
                    <a:bodyPr/>
                    <a:lstStyle/>
                    <a:p>
                      <a:pPr algn="ctr" fontAlgn="b"/>
                      <a:r>
                        <a:rPr lang="en-US" sz="1600" b="1" i="0" u="none" strike="noStrike">
                          <a:solidFill>
                            <a:schemeClr val="accent1"/>
                          </a:solidFill>
                          <a:effectLst/>
                          <a:latin typeface="+mn-lt"/>
                        </a:rPr>
                        <a:t>72%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9456651"/>
                  </a:ext>
                </a:extLst>
              </a:tr>
              <a:tr h="408373">
                <a:tc>
                  <a:txBody>
                    <a:bodyPr/>
                    <a:lstStyle/>
                    <a:p>
                      <a:pPr algn="ctr" fontAlgn="b"/>
                      <a:r>
                        <a:rPr lang="en-US" sz="1600" b="1" i="0" u="none" strike="noStrike">
                          <a:solidFill>
                            <a:schemeClr val="accent1"/>
                          </a:solidFill>
                          <a:effectLst/>
                          <a:latin typeface="+mn-lt"/>
                        </a:rPr>
                        <a:t>72%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1042742"/>
                  </a:ext>
                </a:extLst>
              </a:tr>
              <a:tr h="417251">
                <a:tc>
                  <a:txBody>
                    <a:bodyPr/>
                    <a:lstStyle/>
                    <a:p>
                      <a:pPr algn="ctr" fontAlgn="b"/>
                      <a:r>
                        <a:rPr lang="en-US" sz="1600" b="1" i="0" u="none" strike="noStrike" dirty="0">
                          <a:solidFill>
                            <a:schemeClr val="accent1"/>
                          </a:solidFill>
                          <a:effectLst/>
                          <a:latin typeface="+mn-lt"/>
                        </a:rPr>
                        <a:t>71%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417250">
                <a:tc>
                  <a:txBody>
                    <a:bodyPr/>
                    <a:lstStyle/>
                    <a:p>
                      <a:pPr algn="ctr" fontAlgn="b"/>
                      <a:r>
                        <a:rPr lang="en-US" sz="1600" b="1" i="0" u="none" strike="noStrike">
                          <a:solidFill>
                            <a:schemeClr val="accent1"/>
                          </a:solidFill>
                          <a:effectLst/>
                          <a:latin typeface="+mn-lt"/>
                        </a:rPr>
                        <a:t>71%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6601">
                <a:tc>
                  <a:txBody>
                    <a:bodyPr/>
                    <a:lstStyle/>
                    <a:p>
                      <a:pPr algn="ctr" fontAlgn="b"/>
                      <a:r>
                        <a:rPr lang="en-US" sz="1600" b="1" i="0" u="none" strike="noStrike">
                          <a:solidFill>
                            <a:schemeClr val="accent1"/>
                          </a:solidFill>
                          <a:effectLst/>
                          <a:latin typeface="+mn-lt"/>
                        </a:rPr>
                        <a:t>71%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1267">
                <a:tc>
                  <a:txBody>
                    <a:bodyPr/>
                    <a:lstStyle/>
                    <a:p>
                      <a:pPr algn="ctr" fontAlgn="b"/>
                      <a:r>
                        <a:rPr lang="en-US" sz="1600" b="1" i="0" u="none" strike="noStrike">
                          <a:solidFill>
                            <a:schemeClr val="accent1"/>
                          </a:solidFill>
                          <a:effectLst/>
                          <a:latin typeface="+mn-lt"/>
                        </a:rPr>
                        <a:t>70%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7250">
                <a:tc>
                  <a:txBody>
                    <a:bodyPr/>
                    <a:lstStyle/>
                    <a:p>
                      <a:pPr algn="ctr" fontAlgn="b"/>
                      <a:r>
                        <a:rPr lang="en-US" sz="1600" b="1" i="0" u="none" strike="noStrike">
                          <a:solidFill>
                            <a:schemeClr val="accent1"/>
                          </a:solidFill>
                          <a:effectLst/>
                          <a:latin typeface="+mn-lt"/>
                        </a:rPr>
                        <a:t>70%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15486">
                <a:tc>
                  <a:txBody>
                    <a:bodyPr/>
                    <a:lstStyle/>
                    <a:p>
                      <a:pPr algn="ctr" fontAlgn="b"/>
                      <a:r>
                        <a:rPr lang="en-US" sz="1600" b="1" i="0" u="none" strike="noStrike">
                          <a:solidFill>
                            <a:schemeClr val="accent1"/>
                          </a:solidFill>
                          <a:effectLst/>
                          <a:latin typeface="+mn-lt"/>
                        </a:rPr>
                        <a:t>69%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2382">
                <a:tc>
                  <a:txBody>
                    <a:bodyPr/>
                    <a:lstStyle/>
                    <a:p>
                      <a:pPr algn="ctr" fontAlgn="b"/>
                      <a:r>
                        <a:rPr lang="en-US" sz="1600" b="1" i="0" u="none" strike="noStrike">
                          <a:solidFill>
                            <a:schemeClr val="accent1"/>
                          </a:solidFill>
                          <a:effectLst/>
                          <a:latin typeface="+mn-lt"/>
                        </a:rPr>
                        <a:t>69%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35006">
                <a:tc>
                  <a:txBody>
                    <a:bodyPr/>
                    <a:lstStyle/>
                    <a:p>
                      <a:pPr algn="ctr" fontAlgn="b"/>
                      <a:r>
                        <a:rPr lang="en-US" sz="1600" b="1" i="0" u="none" strike="noStrike" dirty="0">
                          <a:solidFill>
                            <a:schemeClr val="accent1"/>
                          </a:solidFill>
                          <a:effectLst/>
                          <a:latin typeface="+mn-lt"/>
                        </a:rPr>
                        <a:t>67%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aphicFrame>
        <p:nvGraphicFramePr>
          <p:cNvPr id="5" name="Chart 4">
            <a:extLst>
              <a:ext uri="{FF2B5EF4-FFF2-40B4-BE49-F238E27FC236}">
                <a16:creationId xmlns:a16="http://schemas.microsoft.com/office/drawing/2014/main" id="{EF81C8D7-1427-6BB5-E97A-46D7271C4BF9}"/>
              </a:ext>
            </a:extLst>
          </p:cNvPr>
          <p:cNvGraphicFramePr/>
          <p:nvPr>
            <p:extLst>
              <p:ext uri="{D42A27DB-BD31-4B8C-83A1-F6EECF244321}">
                <p14:modId xmlns:p14="http://schemas.microsoft.com/office/powerpoint/2010/main" val="3626934876"/>
              </p:ext>
            </p:extLst>
          </p:nvPr>
        </p:nvGraphicFramePr>
        <p:xfrm>
          <a:off x="-905519" y="1221540"/>
          <a:ext cx="9436962" cy="530354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7D39DB46-A4AD-30B1-FE90-8F89C6DEF89A}"/>
              </a:ext>
            </a:extLst>
          </p:cNvPr>
          <p:cNvSpPr>
            <a:spLocks noGrp="1"/>
          </p:cNvSpPr>
          <p:nvPr>
            <p:ph type="title"/>
          </p:nvPr>
        </p:nvSpPr>
        <p:spPr/>
        <p:txBody>
          <a:bodyPr/>
          <a:lstStyle/>
          <a:p>
            <a:r>
              <a:rPr lang="en-US" dirty="0"/>
              <a:t>Continued</a:t>
            </a:r>
          </a:p>
        </p:txBody>
      </p:sp>
      <p:sp>
        <p:nvSpPr>
          <p:cNvPr id="3" name="Text Placeholder 2">
            <a:extLst>
              <a:ext uri="{FF2B5EF4-FFF2-40B4-BE49-F238E27FC236}">
                <a16:creationId xmlns:a16="http://schemas.microsoft.com/office/drawing/2014/main" id="{0223775D-742F-32AF-B2E8-16916B3350B5}"/>
              </a:ext>
            </a:extLst>
          </p:cNvPr>
          <p:cNvSpPr>
            <a:spLocks noGrp="1"/>
          </p:cNvSpPr>
          <p:nvPr>
            <p:ph type="body" sz="quarter" idx="10"/>
          </p:nvPr>
        </p:nvSpPr>
        <p:spPr/>
        <p:txBody>
          <a:bodyPr/>
          <a:lstStyle/>
          <a:p>
            <a:r>
              <a:rPr lang="en-US" dirty="0"/>
              <a:t>Thinking more about the potential Spreckels Union School District ballot measure you just considered, I am going to read you a list of individual features and provisions that might be included in the measure.  Please tell me how important it is to you that each feature or provision be included in the measure. ^Not Part of Split Sample </a:t>
            </a:r>
          </a:p>
        </p:txBody>
      </p:sp>
      <p:sp>
        <p:nvSpPr>
          <p:cNvPr id="4" name="TextBox 3">
            <a:extLst>
              <a:ext uri="{FF2B5EF4-FFF2-40B4-BE49-F238E27FC236}">
                <a16:creationId xmlns:a16="http://schemas.microsoft.com/office/drawing/2014/main" id="{FDBB6F49-FD60-11BE-0958-DEC9E3A07C9B}"/>
              </a:ext>
            </a:extLst>
          </p:cNvPr>
          <p:cNvSpPr txBox="1"/>
          <p:nvPr/>
        </p:nvSpPr>
        <p:spPr>
          <a:xfrm>
            <a:off x="0" y="911987"/>
            <a:ext cx="9128125" cy="353943"/>
          </a:xfrm>
          <a:prstGeom prst="rect">
            <a:avLst/>
          </a:prstGeom>
          <a:noFill/>
        </p:spPr>
        <p:txBody>
          <a:bodyPr wrap="square" rtlCol="0">
            <a:spAutoFit/>
          </a:bodyPr>
          <a:lstStyle/>
          <a:p>
            <a:pPr algn="ctr"/>
            <a:r>
              <a:rPr lang="en-US" sz="1700" i="1" dirty="0"/>
              <a:t>(Ranked by Extremely/Very Important)</a:t>
            </a:r>
          </a:p>
        </p:txBody>
      </p:sp>
    </p:spTree>
    <p:extLst>
      <p:ext uri="{BB962C8B-B14F-4D97-AF65-F5344CB8AC3E}">
        <p14:creationId xmlns:p14="http://schemas.microsoft.com/office/powerpoint/2010/main" val="3776409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A1A1-BB76-AA66-2573-FD446EA22C8E}"/>
              </a:ext>
            </a:extLst>
          </p:cNvPr>
          <p:cNvSpPr>
            <a:spLocks noGrp="1"/>
          </p:cNvSpPr>
          <p:nvPr>
            <p:ph type="title"/>
          </p:nvPr>
        </p:nvSpPr>
        <p:spPr/>
        <p:txBody>
          <a:bodyPr/>
          <a:lstStyle/>
          <a:p>
            <a:r>
              <a:rPr lang="en-US" dirty="0"/>
              <a:t>Continued</a:t>
            </a:r>
          </a:p>
        </p:txBody>
      </p:sp>
      <p:sp>
        <p:nvSpPr>
          <p:cNvPr id="3" name="Text Placeholder 2">
            <a:extLst>
              <a:ext uri="{FF2B5EF4-FFF2-40B4-BE49-F238E27FC236}">
                <a16:creationId xmlns:a16="http://schemas.microsoft.com/office/drawing/2014/main" id="{4D5C564F-A55E-376C-6826-4D896324F8A1}"/>
              </a:ext>
            </a:extLst>
          </p:cNvPr>
          <p:cNvSpPr>
            <a:spLocks noGrp="1"/>
          </p:cNvSpPr>
          <p:nvPr>
            <p:ph type="body" sz="quarter" idx="10"/>
          </p:nvPr>
        </p:nvSpPr>
        <p:spPr/>
        <p:txBody>
          <a:bodyPr/>
          <a:lstStyle/>
          <a:p>
            <a:r>
              <a:rPr lang="en-US" dirty="0"/>
              <a:t>Thinking more about the potential Spreckels Union School District ballot measure you just considered, I am going to read you a list of individual features and provisions that might be included in the measure.  Please tell me how important it is to you that each feature or provision be included in the measure. </a:t>
            </a:r>
            <a:br>
              <a:rPr lang="en-US" dirty="0"/>
            </a:br>
            <a:r>
              <a:rPr lang="en-US" dirty="0"/>
              <a:t>Split Sample </a:t>
            </a:r>
          </a:p>
        </p:txBody>
      </p:sp>
      <p:graphicFrame>
        <p:nvGraphicFramePr>
          <p:cNvPr id="5" name="Chart 4">
            <a:extLst>
              <a:ext uri="{FF2B5EF4-FFF2-40B4-BE49-F238E27FC236}">
                <a16:creationId xmlns:a16="http://schemas.microsoft.com/office/drawing/2014/main" id="{561AB0FB-F693-023A-0A37-0D1C1837D07F}"/>
              </a:ext>
            </a:extLst>
          </p:cNvPr>
          <p:cNvGraphicFramePr/>
          <p:nvPr>
            <p:extLst>
              <p:ext uri="{D42A27DB-BD31-4B8C-83A1-F6EECF244321}">
                <p14:modId xmlns:p14="http://schemas.microsoft.com/office/powerpoint/2010/main" val="3882325349"/>
              </p:ext>
            </p:extLst>
          </p:nvPr>
        </p:nvGraphicFramePr>
        <p:xfrm>
          <a:off x="-124293" y="1177150"/>
          <a:ext cx="8531443" cy="53035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05F2714-3531-D80B-64A9-BC73FCAAF74B}"/>
              </a:ext>
            </a:extLst>
          </p:cNvPr>
          <p:cNvSpPr txBox="1"/>
          <p:nvPr/>
        </p:nvSpPr>
        <p:spPr>
          <a:xfrm>
            <a:off x="0" y="911987"/>
            <a:ext cx="9128125" cy="353943"/>
          </a:xfrm>
          <a:prstGeom prst="rect">
            <a:avLst/>
          </a:prstGeom>
          <a:noFill/>
        </p:spPr>
        <p:txBody>
          <a:bodyPr wrap="square" rtlCol="0">
            <a:spAutoFit/>
          </a:bodyPr>
          <a:lstStyle/>
          <a:p>
            <a:pPr algn="ctr"/>
            <a:r>
              <a:rPr lang="en-US" sz="1700" i="1" dirty="0"/>
              <a:t>(Ranked by Extremely/Very Important)</a:t>
            </a:r>
          </a:p>
        </p:txBody>
      </p:sp>
      <p:graphicFrame>
        <p:nvGraphicFramePr>
          <p:cNvPr id="4" name="Table 3">
            <a:extLst>
              <a:ext uri="{FF2B5EF4-FFF2-40B4-BE49-F238E27FC236}">
                <a16:creationId xmlns:a16="http://schemas.microsoft.com/office/drawing/2014/main" id="{2A78CAF8-B685-5BFF-57F6-AC19F49A47DD}"/>
              </a:ext>
            </a:extLst>
          </p:cNvPr>
          <p:cNvGraphicFramePr>
            <a:graphicFrameLocks noGrp="1"/>
          </p:cNvGraphicFramePr>
          <p:nvPr>
            <p:extLst>
              <p:ext uri="{D42A27DB-BD31-4B8C-83A1-F6EECF244321}">
                <p14:modId xmlns:p14="http://schemas.microsoft.com/office/powerpoint/2010/main" val="2672654697"/>
              </p:ext>
            </p:extLst>
          </p:nvPr>
        </p:nvGraphicFramePr>
        <p:xfrm>
          <a:off x="8032810" y="1227482"/>
          <a:ext cx="1066800" cy="4791577"/>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0000"/>
                    </a:ext>
                  </a:extLst>
                </a:gridCol>
              </a:tblGrid>
              <a:tr h="440379">
                <a:tc>
                  <a:txBody>
                    <a:bodyPr/>
                    <a:lstStyle/>
                    <a:p>
                      <a:pPr algn="ctr" fontAlgn="b">
                        <a:lnSpc>
                          <a:spcPts val="1600"/>
                        </a:lnSpc>
                      </a:pPr>
                      <a:r>
                        <a:rPr lang="en-US" sz="1600" b="1" u="none" strike="noStrike" dirty="0">
                          <a:solidFill>
                            <a:schemeClr val="accent1"/>
                          </a:solidFill>
                          <a:effectLst/>
                          <a:latin typeface="+mn-lt"/>
                        </a:rPr>
                        <a:t>Ext./Very</a:t>
                      </a:r>
                      <a:r>
                        <a:rPr lang="en-US" sz="1600" b="1" u="none" strike="noStrike" baseline="0" dirty="0">
                          <a:solidFill>
                            <a:schemeClr val="accent1"/>
                          </a:solidFill>
                          <a:effectLst/>
                          <a:latin typeface="+mn-lt"/>
                        </a:rPr>
                        <a:t> </a:t>
                      </a:r>
                      <a:r>
                        <a:rPr lang="en-US" sz="1600" b="1" u="none" strike="noStrike" dirty="0">
                          <a:solidFill>
                            <a:schemeClr val="accent1"/>
                          </a:solidFill>
                          <a:effectLst/>
                          <a:latin typeface="+mn-lt"/>
                        </a:rPr>
                        <a:t>Impt.</a:t>
                      </a:r>
                      <a:endParaRPr lang="en-US" sz="1600" b="1" i="0" u="none" strike="noStrike" dirty="0">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7368">
                <a:tc>
                  <a:txBody>
                    <a:bodyPr/>
                    <a:lstStyle/>
                    <a:p>
                      <a:pPr algn="ctr" fontAlgn="b"/>
                      <a:r>
                        <a:rPr lang="en-US" sz="1600" b="1" i="0" u="none" strike="noStrike" dirty="0">
                          <a:solidFill>
                            <a:schemeClr val="accent1"/>
                          </a:solidFill>
                          <a:effectLst/>
                          <a:latin typeface="+mn-lt"/>
                        </a:rPr>
                        <a:t>66%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8272">
                <a:tc>
                  <a:txBody>
                    <a:bodyPr/>
                    <a:lstStyle/>
                    <a:p>
                      <a:pPr algn="ctr" fontAlgn="b"/>
                      <a:r>
                        <a:rPr lang="en-US" sz="1600" b="1" i="0" u="none" strike="noStrike" dirty="0">
                          <a:solidFill>
                            <a:schemeClr val="accent1"/>
                          </a:solidFill>
                          <a:effectLst/>
                          <a:latin typeface="+mn-lt"/>
                        </a:rPr>
                        <a:t>66%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9456651"/>
                  </a:ext>
                </a:extLst>
              </a:tr>
              <a:tr h="506027">
                <a:tc>
                  <a:txBody>
                    <a:bodyPr/>
                    <a:lstStyle/>
                    <a:p>
                      <a:pPr algn="ctr" fontAlgn="b"/>
                      <a:r>
                        <a:rPr lang="en-US" sz="1600" b="1" i="0" u="none" strike="noStrike" dirty="0">
                          <a:solidFill>
                            <a:schemeClr val="accent1"/>
                          </a:solidFill>
                          <a:effectLst/>
                          <a:latin typeface="+mn-lt"/>
                        </a:rPr>
                        <a:t>66%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1042742"/>
                  </a:ext>
                </a:extLst>
              </a:tr>
              <a:tr h="488272">
                <a:tc>
                  <a:txBody>
                    <a:bodyPr/>
                    <a:lstStyle/>
                    <a:p>
                      <a:pPr algn="ctr" fontAlgn="b"/>
                      <a:r>
                        <a:rPr lang="en-US" sz="1600" b="1" i="0" u="none" strike="noStrike" dirty="0">
                          <a:solidFill>
                            <a:schemeClr val="accent1"/>
                          </a:solidFill>
                          <a:effectLst/>
                          <a:latin typeface="+mn-lt"/>
                        </a:rPr>
                        <a:t>66%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523783">
                <a:tc>
                  <a:txBody>
                    <a:bodyPr/>
                    <a:lstStyle/>
                    <a:p>
                      <a:pPr algn="ctr" fontAlgn="b"/>
                      <a:r>
                        <a:rPr lang="en-US" sz="1600" b="1" i="0" u="none" strike="noStrike" dirty="0">
                          <a:solidFill>
                            <a:schemeClr val="accent1"/>
                          </a:solidFill>
                          <a:effectLst/>
                          <a:latin typeface="+mn-lt"/>
                        </a:rPr>
                        <a:t>66%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9394">
                <a:tc>
                  <a:txBody>
                    <a:bodyPr/>
                    <a:lstStyle/>
                    <a:p>
                      <a:pPr algn="ctr" fontAlgn="b"/>
                      <a:r>
                        <a:rPr lang="en-US" sz="1600" b="1" i="0" u="none" strike="noStrike" dirty="0">
                          <a:solidFill>
                            <a:schemeClr val="accent1"/>
                          </a:solidFill>
                          <a:effectLst/>
                          <a:latin typeface="+mn-lt"/>
                        </a:rPr>
                        <a:t>66%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32660">
                <a:tc>
                  <a:txBody>
                    <a:bodyPr/>
                    <a:lstStyle/>
                    <a:p>
                      <a:pPr algn="ctr" fontAlgn="b"/>
                      <a:r>
                        <a:rPr lang="en-US" sz="1600" b="1" i="0" u="none" strike="noStrike" dirty="0">
                          <a:solidFill>
                            <a:schemeClr val="accent1"/>
                          </a:solidFill>
                          <a:effectLst/>
                          <a:latin typeface="+mn-lt"/>
                        </a:rPr>
                        <a:t>64%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97150">
                <a:tc>
                  <a:txBody>
                    <a:bodyPr/>
                    <a:lstStyle/>
                    <a:p>
                      <a:pPr algn="ctr" fontAlgn="b"/>
                      <a:r>
                        <a:rPr lang="en-US" sz="1600" b="1" i="0" u="none" strike="noStrike" dirty="0">
                          <a:solidFill>
                            <a:schemeClr val="accent1"/>
                          </a:solidFill>
                          <a:effectLst/>
                          <a:latin typeface="+mn-lt"/>
                        </a:rPr>
                        <a:t>64%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88272">
                <a:tc>
                  <a:txBody>
                    <a:bodyPr/>
                    <a:lstStyle/>
                    <a:p>
                      <a:pPr algn="ctr" fontAlgn="b"/>
                      <a:r>
                        <a:rPr lang="en-US" sz="1600" b="1" i="0" u="none" strike="noStrike" dirty="0">
                          <a:solidFill>
                            <a:schemeClr val="accent1"/>
                          </a:solidFill>
                          <a:effectLst/>
                          <a:latin typeface="+mn-lt"/>
                        </a:rPr>
                        <a:t>64%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7141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A1A1-BB76-AA66-2573-FD446EA22C8E}"/>
              </a:ext>
            </a:extLst>
          </p:cNvPr>
          <p:cNvSpPr>
            <a:spLocks noGrp="1"/>
          </p:cNvSpPr>
          <p:nvPr>
            <p:ph type="title"/>
          </p:nvPr>
        </p:nvSpPr>
        <p:spPr/>
        <p:txBody>
          <a:bodyPr/>
          <a:lstStyle/>
          <a:p>
            <a:r>
              <a:rPr lang="en-US" dirty="0"/>
              <a:t>Continued</a:t>
            </a:r>
          </a:p>
        </p:txBody>
      </p:sp>
      <p:sp>
        <p:nvSpPr>
          <p:cNvPr id="3" name="Text Placeholder 2">
            <a:extLst>
              <a:ext uri="{FF2B5EF4-FFF2-40B4-BE49-F238E27FC236}">
                <a16:creationId xmlns:a16="http://schemas.microsoft.com/office/drawing/2014/main" id="{4D5C564F-A55E-376C-6826-4D896324F8A1}"/>
              </a:ext>
            </a:extLst>
          </p:cNvPr>
          <p:cNvSpPr>
            <a:spLocks noGrp="1"/>
          </p:cNvSpPr>
          <p:nvPr>
            <p:ph type="body" sz="quarter" idx="10"/>
          </p:nvPr>
        </p:nvSpPr>
        <p:spPr/>
        <p:txBody>
          <a:bodyPr/>
          <a:lstStyle/>
          <a:p>
            <a:r>
              <a:rPr lang="en-US" dirty="0"/>
              <a:t>Thinking more about the potential Spreckels Union School District ballot measure you just considered, I am going to read you a list of individual features and provisions that might be included in the measure.  Please tell me how important it is to you that each feature or provision be included in the measure. </a:t>
            </a:r>
            <a:br>
              <a:rPr lang="en-US" dirty="0"/>
            </a:br>
            <a:r>
              <a:rPr lang="en-US" dirty="0"/>
              <a:t>Split Sample </a:t>
            </a:r>
          </a:p>
        </p:txBody>
      </p:sp>
      <p:graphicFrame>
        <p:nvGraphicFramePr>
          <p:cNvPr id="5" name="Chart 4">
            <a:extLst>
              <a:ext uri="{FF2B5EF4-FFF2-40B4-BE49-F238E27FC236}">
                <a16:creationId xmlns:a16="http://schemas.microsoft.com/office/drawing/2014/main" id="{561AB0FB-F693-023A-0A37-0D1C1837D07F}"/>
              </a:ext>
            </a:extLst>
          </p:cNvPr>
          <p:cNvGraphicFramePr/>
          <p:nvPr>
            <p:extLst>
              <p:ext uri="{D42A27DB-BD31-4B8C-83A1-F6EECF244321}">
                <p14:modId xmlns:p14="http://schemas.microsoft.com/office/powerpoint/2010/main" val="566925202"/>
              </p:ext>
            </p:extLst>
          </p:nvPr>
        </p:nvGraphicFramePr>
        <p:xfrm>
          <a:off x="-17749" y="1212031"/>
          <a:ext cx="8531443" cy="53035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05F2714-3531-D80B-64A9-BC73FCAAF74B}"/>
              </a:ext>
            </a:extLst>
          </p:cNvPr>
          <p:cNvSpPr txBox="1"/>
          <p:nvPr/>
        </p:nvSpPr>
        <p:spPr>
          <a:xfrm>
            <a:off x="0" y="911987"/>
            <a:ext cx="9128125" cy="353943"/>
          </a:xfrm>
          <a:prstGeom prst="rect">
            <a:avLst/>
          </a:prstGeom>
          <a:noFill/>
        </p:spPr>
        <p:txBody>
          <a:bodyPr wrap="square" rtlCol="0">
            <a:spAutoFit/>
          </a:bodyPr>
          <a:lstStyle/>
          <a:p>
            <a:pPr algn="ctr"/>
            <a:r>
              <a:rPr lang="en-US" sz="1700" i="1" dirty="0"/>
              <a:t>(Ranked by Extremely/Very Important)</a:t>
            </a:r>
          </a:p>
        </p:txBody>
      </p:sp>
      <p:graphicFrame>
        <p:nvGraphicFramePr>
          <p:cNvPr id="4" name="Table 3">
            <a:extLst>
              <a:ext uri="{FF2B5EF4-FFF2-40B4-BE49-F238E27FC236}">
                <a16:creationId xmlns:a16="http://schemas.microsoft.com/office/drawing/2014/main" id="{2A78CAF8-B685-5BFF-57F6-AC19F49A47DD}"/>
              </a:ext>
            </a:extLst>
          </p:cNvPr>
          <p:cNvGraphicFramePr>
            <a:graphicFrameLocks noGrp="1"/>
          </p:cNvGraphicFramePr>
          <p:nvPr>
            <p:extLst>
              <p:ext uri="{D42A27DB-BD31-4B8C-83A1-F6EECF244321}">
                <p14:modId xmlns:p14="http://schemas.microsoft.com/office/powerpoint/2010/main" val="927366604"/>
              </p:ext>
            </p:extLst>
          </p:nvPr>
        </p:nvGraphicFramePr>
        <p:xfrm>
          <a:off x="8094949" y="1271873"/>
          <a:ext cx="1066800" cy="4747187"/>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0000"/>
                    </a:ext>
                  </a:extLst>
                </a:gridCol>
              </a:tblGrid>
              <a:tr h="0">
                <a:tc>
                  <a:txBody>
                    <a:bodyPr/>
                    <a:lstStyle/>
                    <a:p>
                      <a:pPr algn="ctr" fontAlgn="b">
                        <a:lnSpc>
                          <a:spcPts val="1600"/>
                        </a:lnSpc>
                      </a:pPr>
                      <a:r>
                        <a:rPr lang="en-US" sz="1600" b="1" u="none" strike="noStrike" dirty="0">
                          <a:solidFill>
                            <a:schemeClr val="accent1"/>
                          </a:solidFill>
                          <a:effectLst/>
                          <a:latin typeface="+mn-lt"/>
                        </a:rPr>
                        <a:t>Ext./Very</a:t>
                      </a:r>
                      <a:r>
                        <a:rPr lang="en-US" sz="1600" b="1" u="none" strike="noStrike" baseline="0" dirty="0">
                          <a:solidFill>
                            <a:schemeClr val="accent1"/>
                          </a:solidFill>
                          <a:effectLst/>
                          <a:latin typeface="+mn-lt"/>
                        </a:rPr>
                        <a:t> </a:t>
                      </a:r>
                      <a:r>
                        <a:rPr lang="en-US" sz="1600" b="1" u="none" strike="noStrike" dirty="0">
                          <a:solidFill>
                            <a:schemeClr val="accent1"/>
                          </a:solidFill>
                          <a:effectLst/>
                          <a:latin typeface="+mn-lt"/>
                        </a:rPr>
                        <a:t>Impt.</a:t>
                      </a:r>
                      <a:endParaRPr lang="en-US" sz="1600" b="1" i="0" u="none" strike="noStrike" dirty="0">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9339">
                <a:tc>
                  <a:txBody>
                    <a:bodyPr/>
                    <a:lstStyle/>
                    <a:p>
                      <a:pPr algn="ctr" fontAlgn="b"/>
                      <a:r>
                        <a:rPr lang="en-US" sz="1600" b="1" i="0" u="none" strike="noStrike" dirty="0">
                          <a:solidFill>
                            <a:schemeClr val="accent1"/>
                          </a:solidFill>
                          <a:effectLst/>
                          <a:latin typeface="+mn-lt"/>
                        </a:rPr>
                        <a:t>62%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9456651"/>
                  </a:ext>
                </a:extLst>
              </a:tr>
              <a:tr h="497150">
                <a:tc>
                  <a:txBody>
                    <a:bodyPr/>
                    <a:lstStyle/>
                    <a:p>
                      <a:pPr algn="ctr" fontAlgn="b"/>
                      <a:r>
                        <a:rPr lang="en-US" sz="1600" b="1" i="0" u="none" strike="noStrike" dirty="0">
                          <a:solidFill>
                            <a:schemeClr val="accent1"/>
                          </a:solidFill>
                          <a:effectLst/>
                          <a:latin typeface="+mn-lt"/>
                        </a:rPr>
                        <a:t>61%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5174572"/>
                  </a:ext>
                </a:extLst>
              </a:tr>
              <a:tr h="514903">
                <a:tc>
                  <a:txBody>
                    <a:bodyPr/>
                    <a:lstStyle/>
                    <a:p>
                      <a:pPr algn="ctr" fontAlgn="b"/>
                      <a:r>
                        <a:rPr lang="en-US" sz="1600" b="1" i="0" u="none" strike="noStrike">
                          <a:solidFill>
                            <a:schemeClr val="accent1"/>
                          </a:solidFill>
                          <a:effectLst/>
                          <a:latin typeface="+mn-lt"/>
                        </a:rPr>
                        <a:t>61%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919670"/>
                  </a:ext>
                </a:extLst>
              </a:tr>
              <a:tr h="488272">
                <a:tc>
                  <a:txBody>
                    <a:bodyPr/>
                    <a:lstStyle/>
                    <a:p>
                      <a:pPr algn="ctr" fontAlgn="b"/>
                      <a:r>
                        <a:rPr lang="en-US" sz="1600" b="1" i="0" u="none" strike="noStrike">
                          <a:solidFill>
                            <a:schemeClr val="accent1"/>
                          </a:solidFill>
                          <a:effectLst/>
                          <a:latin typeface="+mn-lt"/>
                        </a:rPr>
                        <a:t>61%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1042742"/>
                  </a:ext>
                </a:extLst>
              </a:tr>
              <a:tr h="488272">
                <a:tc>
                  <a:txBody>
                    <a:bodyPr/>
                    <a:lstStyle/>
                    <a:p>
                      <a:pPr algn="ctr" fontAlgn="b"/>
                      <a:r>
                        <a:rPr lang="en-US" sz="1600" b="1" i="0" u="none" strike="noStrike" dirty="0">
                          <a:solidFill>
                            <a:schemeClr val="accent1"/>
                          </a:solidFill>
                          <a:effectLst/>
                          <a:latin typeface="+mn-lt"/>
                        </a:rPr>
                        <a:t>60%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523783">
                <a:tc>
                  <a:txBody>
                    <a:bodyPr/>
                    <a:lstStyle/>
                    <a:p>
                      <a:pPr algn="ctr" fontAlgn="b"/>
                      <a:r>
                        <a:rPr lang="en-US" sz="1600" b="1" i="0" u="none" strike="noStrike" dirty="0">
                          <a:solidFill>
                            <a:schemeClr val="accent1"/>
                          </a:solidFill>
                          <a:effectLst/>
                          <a:latin typeface="+mn-lt"/>
                        </a:rPr>
                        <a:t>60%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6027">
                <a:tc>
                  <a:txBody>
                    <a:bodyPr/>
                    <a:lstStyle/>
                    <a:p>
                      <a:pPr algn="ctr" fontAlgn="b"/>
                      <a:r>
                        <a:rPr lang="en-US" sz="1600" b="1" i="0" u="none" strike="noStrike">
                          <a:solidFill>
                            <a:schemeClr val="accent1"/>
                          </a:solidFill>
                          <a:effectLst/>
                          <a:latin typeface="+mn-lt"/>
                        </a:rPr>
                        <a:t>60%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97149">
                <a:tc>
                  <a:txBody>
                    <a:bodyPr/>
                    <a:lstStyle/>
                    <a:p>
                      <a:pPr algn="ctr" fontAlgn="b"/>
                      <a:r>
                        <a:rPr lang="en-US" sz="1600" b="1" i="0" u="none" strike="noStrike">
                          <a:solidFill>
                            <a:schemeClr val="accent1"/>
                          </a:solidFill>
                          <a:effectLst/>
                          <a:latin typeface="+mn-lt"/>
                        </a:rPr>
                        <a:t>60%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8272">
                <a:tc>
                  <a:txBody>
                    <a:bodyPr/>
                    <a:lstStyle/>
                    <a:p>
                      <a:pPr algn="ctr" fontAlgn="b"/>
                      <a:r>
                        <a:rPr lang="en-US" sz="1600" b="1" i="0" u="none" strike="noStrike" dirty="0">
                          <a:solidFill>
                            <a:schemeClr val="accent1"/>
                          </a:solidFill>
                          <a:effectLst/>
                          <a:latin typeface="+mn-lt"/>
                        </a:rPr>
                        <a:t>60%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20976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10D1D-AF45-D92A-C598-58ECD0915226}"/>
              </a:ext>
            </a:extLst>
          </p:cNvPr>
          <p:cNvSpPr>
            <a:spLocks noGrp="1"/>
          </p:cNvSpPr>
          <p:nvPr>
            <p:ph type="title"/>
          </p:nvPr>
        </p:nvSpPr>
        <p:spPr/>
        <p:txBody>
          <a:bodyPr/>
          <a:lstStyle/>
          <a:p>
            <a:r>
              <a:rPr lang="en-US" dirty="0"/>
              <a:t>Sources of Information</a:t>
            </a:r>
          </a:p>
        </p:txBody>
      </p:sp>
    </p:spTree>
    <p:extLst>
      <p:ext uri="{BB962C8B-B14F-4D97-AF65-F5344CB8AC3E}">
        <p14:creationId xmlns:p14="http://schemas.microsoft.com/office/powerpoint/2010/main" val="1063256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A0EF-7117-406E-A483-895C0D5A6F32}"/>
              </a:ext>
            </a:extLst>
          </p:cNvPr>
          <p:cNvSpPr>
            <a:spLocks noGrp="1"/>
          </p:cNvSpPr>
          <p:nvPr>
            <p:ph type="title"/>
          </p:nvPr>
        </p:nvSpPr>
        <p:spPr>
          <a:xfrm>
            <a:off x="0" y="190147"/>
            <a:ext cx="9144000" cy="1138338"/>
          </a:xfrm>
        </p:spPr>
        <p:txBody>
          <a:bodyPr/>
          <a:lstStyle/>
          <a:p>
            <a:r>
              <a:rPr lang="en-US" dirty="0"/>
              <a:t>The Punchline</a:t>
            </a:r>
          </a:p>
        </p:txBody>
      </p:sp>
      <p:sp>
        <p:nvSpPr>
          <p:cNvPr id="13" name="Text Placeholder 12">
            <a:extLst>
              <a:ext uri="{FF2B5EF4-FFF2-40B4-BE49-F238E27FC236}">
                <a16:creationId xmlns:a16="http://schemas.microsoft.com/office/drawing/2014/main" id="{D163F1A8-0642-47FB-9B61-7DCCF456077C}"/>
              </a:ext>
            </a:extLst>
          </p:cNvPr>
          <p:cNvSpPr>
            <a:spLocks noGrp="1"/>
          </p:cNvSpPr>
          <p:nvPr>
            <p:ph type="body" sz="quarter" idx="10"/>
          </p:nvPr>
        </p:nvSpPr>
        <p:spPr/>
        <p:txBody>
          <a:bodyPr/>
          <a:lstStyle/>
          <a:p>
            <a:endParaRPr lang="en-US"/>
          </a:p>
        </p:txBody>
      </p:sp>
      <p:sp>
        <p:nvSpPr>
          <p:cNvPr id="14" name="Text Placeholder 13">
            <a:extLst>
              <a:ext uri="{FF2B5EF4-FFF2-40B4-BE49-F238E27FC236}">
                <a16:creationId xmlns:a16="http://schemas.microsoft.com/office/drawing/2014/main" id="{10445771-0261-4FA1-96DB-456753EAC0F7}"/>
              </a:ext>
            </a:extLst>
          </p:cNvPr>
          <p:cNvSpPr>
            <a:spLocks noGrp="1"/>
          </p:cNvSpPr>
          <p:nvPr>
            <p:ph type="body" sz="quarter" idx="11"/>
          </p:nvPr>
        </p:nvSpPr>
        <p:spPr/>
        <p:txBody>
          <a:bodyPr/>
          <a:lstStyle/>
          <a:p>
            <a:pPr algn="just">
              <a:buFont typeface="Wingdings" panose="05000000000000000000" pitchFamily="2" charset="2"/>
              <a:buChar char="§"/>
            </a:pPr>
            <a:r>
              <a:rPr lang="en-US" sz="2700" dirty="0"/>
              <a:t>Great news! A November 2024 bond measure is viable for your district.</a:t>
            </a:r>
          </a:p>
          <a:p>
            <a:pPr algn="just">
              <a:buFont typeface="Wingdings" panose="05000000000000000000" pitchFamily="2" charset="2"/>
              <a:buChar char="§"/>
            </a:pPr>
            <a:r>
              <a:rPr lang="en-US" sz="2700" dirty="0"/>
              <a:t>Viability is consistently in the high 60 percentiles wire to wire in the survey for a 55% requirement bond.</a:t>
            </a:r>
          </a:p>
          <a:p>
            <a:pPr algn="just">
              <a:buFont typeface="Wingdings" panose="05000000000000000000" pitchFamily="2" charset="2"/>
              <a:buChar char="§"/>
            </a:pPr>
            <a:r>
              <a:rPr lang="en-US" sz="2700" dirty="0"/>
              <a:t>CFS encourages the District to build on these results by continuing to seek stakeholder, civic leader and community input and to prepare for potential bond placement this summer.</a:t>
            </a:r>
          </a:p>
          <a:p>
            <a:pPr algn="just">
              <a:buFont typeface="Wingdings" panose="05000000000000000000" pitchFamily="2" charset="2"/>
              <a:buChar char="§"/>
            </a:pPr>
            <a:r>
              <a:rPr lang="en-US" sz="2700" dirty="0"/>
              <a:t>While a unanimous vote of the Board to place the measure for the voters to decide is ideal, the law requires a 4/5’s Board vote.</a:t>
            </a:r>
          </a:p>
        </p:txBody>
      </p:sp>
      <p:pic>
        <p:nvPicPr>
          <p:cNvPr id="3" name="Picture 2" descr="A picture containing logo&#10;&#10;Description automatically generated">
            <a:extLst>
              <a:ext uri="{FF2B5EF4-FFF2-40B4-BE49-F238E27FC236}">
                <a16:creationId xmlns:a16="http://schemas.microsoft.com/office/drawing/2014/main" id="{3A704127-429D-A58B-6A6B-5D26BB739F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706450"/>
            <a:ext cx="971176" cy="1146273"/>
          </a:xfrm>
          <a:prstGeom prst="rect">
            <a:avLst/>
          </a:prstGeom>
          <a:noFill/>
          <a:ln>
            <a:noFill/>
          </a:ln>
        </p:spPr>
      </p:pic>
    </p:spTree>
    <p:extLst>
      <p:ext uri="{BB962C8B-B14F-4D97-AF65-F5344CB8AC3E}">
        <p14:creationId xmlns:p14="http://schemas.microsoft.com/office/powerpoint/2010/main" val="397835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C50EB67-5969-9FF0-77F5-608B665BB9E5}"/>
              </a:ext>
            </a:extLst>
          </p:cNvPr>
          <p:cNvSpPr>
            <a:spLocks noGrp="1"/>
          </p:cNvSpPr>
          <p:nvPr>
            <p:ph type="title"/>
          </p:nvPr>
        </p:nvSpPr>
        <p:spPr/>
        <p:txBody>
          <a:bodyPr>
            <a:normAutofit/>
          </a:bodyPr>
          <a:lstStyle/>
          <a:p>
            <a:r>
              <a:rPr lang="en-US" sz="2800" dirty="0"/>
              <a:t>Mailers and local community newspapers are the most often used sources of information.</a:t>
            </a:r>
          </a:p>
        </p:txBody>
      </p:sp>
      <p:sp>
        <p:nvSpPr>
          <p:cNvPr id="3" name="Text Placeholder 2">
            <a:extLst>
              <a:ext uri="{FF2B5EF4-FFF2-40B4-BE49-F238E27FC236}">
                <a16:creationId xmlns:a16="http://schemas.microsoft.com/office/drawing/2014/main" id="{391767D9-7D74-3D16-946F-A5A3237FE447}"/>
              </a:ext>
            </a:extLst>
          </p:cNvPr>
          <p:cNvSpPr>
            <a:spLocks noGrp="1"/>
          </p:cNvSpPr>
          <p:nvPr>
            <p:ph type="body" sz="quarter" idx="10"/>
          </p:nvPr>
        </p:nvSpPr>
        <p:spPr>
          <a:xfrm>
            <a:off x="818135" y="6184669"/>
            <a:ext cx="8310625" cy="490883"/>
          </a:xfrm>
        </p:spPr>
        <p:txBody>
          <a:bodyPr/>
          <a:lstStyle/>
          <a:p>
            <a:r>
              <a:rPr lang="en-US" dirty="0"/>
              <a:t> I am now going to read you a list of sources from which people get information about programs, events and issues in your area. I’d like you to tell me how often you use it to get information about such issues: frequently, occasionally, rarely, or never. ^Not Part of Split Sample</a:t>
            </a:r>
          </a:p>
        </p:txBody>
      </p:sp>
      <p:graphicFrame>
        <p:nvGraphicFramePr>
          <p:cNvPr id="4" name="Chart 3">
            <a:extLst>
              <a:ext uri="{FF2B5EF4-FFF2-40B4-BE49-F238E27FC236}">
                <a16:creationId xmlns:a16="http://schemas.microsoft.com/office/drawing/2014/main" id="{C48D9F89-882B-21F8-B04E-306518465813}"/>
              </a:ext>
            </a:extLst>
          </p:cNvPr>
          <p:cNvGraphicFramePr/>
          <p:nvPr>
            <p:extLst>
              <p:ext uri="{D42A27DB-BD31-4B8C-83A1-F6EECF244321}">
                <p14:modId xmlns:p14="http://schemas.microsoft.com/office/powerpoint/2010/main" val="2404939789"/>
              </p:ext>
            </p:extLst>
          </p:nvPr>
        </p:nvGraphicFramePr>
        <p:xfrm>
          <a:off x="52910" y="1302606"/>
          <a:ext cx="8079035" cy="523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26CD51C5-ACCA-4FC9-28B9-7D1823E93EEF}"/>
              </a:ext>
            </a:extLst>
          </p:cNvPr>
          <p:cNvGraphicFramePr>
            <a:graphicFrameLocks noGrp="1"/>
          </p:cNvGraphicFramePr>
          <p:nvPr/>
        </p:nvGraphicFramePr>
        <p:xfrm>
          <a:off x="7829012" y="1418195"/>
          <a:ext cx="1302786" cy="4805052"/>
        </p:xfrm>
        <a:graphic>
          <a:graphicData uri="http://schemas.openxmlformats.org/drawingml/2006/table">
            <a:tbl>
              <a:tblPr>
                <a:tableStyleId>{5C22544A-7EE6-4342-B048-85BDC9FD1C3A}</a:tableStyleId>
              </a:tblPr>
              <a:tblGrid>
                <a:gridCol w="1302786">
                  <a:extLst>
                    <a:ext uri="{9D8B030D-6E8A-4147-A177-3AD203B41FA5}">
                      <a16:colId xmlns:a16="http://schemas.microsoft.com/office/drawing/2014/main" val="20000"/>
                    </a:ext>
                  </a:extLst>
                </a:gridCol>
              </a:tblGrid>
              <a:tr h="228561">
                <a:tc>
                  <a:txBody>
                    <a:bodyPr/>
                    <a:lstStyle/>
                    <a:p>
                      <a:pPr algn="ctr" fontAlgn="b">
                        <a:lnSpc>
                          <a:spcPts val="1700"/>
                        </a:lnSpc>
                      </a:pPr>
                      <a:r>
                        <a:rPr lang="en-US" sz="1800" b="1" i="0" u="none" strike="noStrike" dirty="0">
                          <a:solidFill>
                            <a:schemeClr val="accent1"/>
                          </a:solidFill>
                          <a:effectLst/>
                          <a:latin typeface="+mn-lt"/>
                        </a:rPr>
                        <a:t>Freq./Occas.</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6230">
                <a:tc>
                  <a:txBody>
                    <a:bodyPr/>
                    <a:lstStyle/>
                    <a:p>
                      <a:pPr algn="ctr" fontAlgn="b"/>
                      <a:r>
                        <a:rPr lang="en-US" sz="1800" b="1" i="0" u="none" strike="noStrike" dirty="0">
                          <a:solidFill>
                            <a:schemeClr val="accent1"/>
                          </a:solidFill>
                          <a:effectLst/>
                          <a:latin typeface="+mn-lt"/>
                        </a:rPr>
                        <a:t>70%</a:t>
                      </a: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4742134"/>
                  </a:ext>
                </a:extLst>
              </a:tr>
              <a:tr h="408373">
                <a:tc>
                  <a:txBody>
                    <a:bodyPr/>
                    <a:lstStyle/>
                    <a:p>
                      <a:pPr algn="ctr" fontAlgn="b"/>
                      <a:r>
                        <a:rPr lang="en-US" sz="1800" b="1" i="0" u="none" strike="noStrike">
                          <a:solidFill>
                            <a:schemeClr val="accent1"/>
                          </a:solidFill>
                          <a:effectLst/>
                          <a:latin typeface="+mn-lt"/>
                        </a:rPr>
                        <a:t>54%</a:t>
                      </a: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4048588"/>
                  </a:ext>
                </a:extLst>
              </a:tr>
              <a:tr h="431519">
                <a:tc>
                  <a:txBody>
                    <a:bodyPr/>
                    <a:lstStyle/>
                    <a:p>
                      <a:pPr algn="ctr" fontAlgn="b"/>
                      <a:r>
                        <a:rPr lang="en-US" sz="1800" b="1" i="0" u="none" strike="noStrike">
                          <a:solidFill>
                            <a:schemeClr val="accent1"/>
                          </a:solidFill>
                          <a:effectLst/>
                          <a:latin typeface="+mn-lt"/>
                        </a:rPr>
                        <a:t>44%</a:t>
                      </a: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9615">
                <a:tc>
                  <a:txBody>
                    <a:bodyPr/>
                    <a:lstStyle/>
                    <a:p>
                      <a:pPr algn="ctr" fontAlgn="b"/>
                      <a:r>
                        <a:rPr lang="en-US" sz="1800" b="1" i="0" u="none" strike="noStrike" dirty="0">
                          <a:solidFill>
                            <a:schemeClr val="accent1"/>
                          </a:solidFill>
                          <a:effectLst/>
                          <a:latin typeface="+mn-lt"/>
                        </a:rPr>
                        <a:t>44%</a:t>
                      </a: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417251">
                <a:tc>
                  <a:txBody>
                    <a:bodyPr/>
                    <a:lstStyle/>
                    <a:p>
                      <a:pPr algn="ctr" fontAlgn="b"/>
                      <a:r>
                        <a:rPr lang="en-US" sz="1800" b="1" i="0" u="none" strike="noStrike" dirty="0">
                          <a:solidFill>
                            <a:schemeClr val="accent1"/>
                          </a:solidFill>
                          <a:effectLst/>
                          <a:latin typeface="+mn-lt"/>
                        </a:rPr>
                        <a:t>35%</a:t>
                      </a: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9495">
                <a:tc>
                  <a:txBody>
                    <a:bodyPr/>
                    <a:lstStyle/>
                    <a:p>
                      <a:pPr algn="ctr" fontAlgn="b"/>
                      <a:r>
                        <a:rPr lang="en-US" sz="1800" b="1" i="0" u="none" strike="noStrike" dirty="0">
                          <a:solidFill>
                            <a:schemeClr val="accent1"/>
                          </a:solidFill>
                          <a:effectLst/>
                          <a:latin typeface="+mn-lt"/>
                        </a:rPr>
                        <a:t>31%</a:t>
                      </a: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5668">
                <a:tc>
                  <a:txBody>
                    <a:bodyPr/>
                    <a:lstStyle/>
                    <a:p>
                      <a:pPr algn="ctr" fontAlgn="b"/>
                      <a:r>
                        <a:rPr lang="en-US" sz="1800" b="1" i="0" u="none" strike="noStrike">
                          <a:solidFill>
                            <a:schemeClr val="accent1"/>
                          </a:solidFill>
                          <a:effectLst/>
                          <a:latin typeface="+mn-lt"/>
                        </a:rPr>
                        <a:t>29%</a:t>
                      </a: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7710">
                <a:tc>
                  <a:txBody>
                    <a:bodyPr/>
                    <a:lstStyle/>
                    <a:p>
                      <a:pPr algn="ctr" fontAlgn="b"/>
                      <a:r>
                        <a:rPr lang="en-US" sz="1800" b="1" i="0" u="none" strike="noStrike">
                          <a:solidFill>
                            <a:schemeClr val="accent1"/>
                          </a:solidFill>
                          <a:effectLst/>
                          <a:latin typeface="+mn-lt"/>
                        </a:rPr>
                        <a:t>29%</a:t>
                      </a: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26129">
                <a:tc>
                  <a:txBody>
                    <a:bodyPr/>
                    <a:lstStyle/>
                    <a:p>
                      <a:pPr algn="ctr" fontAlgn="b"/>
                      <a:r>
                        <a:rPr lang="en-US" sz="1800" b="1" i="0" u="none" strike="noStrike">
                          <a:solidFill>
                            <a:schemeClr val="accent1"/>
                          </a:solidFill>
                          <a:effectLst/>
                          <a:latin typeface="+mn-lt"/>
                        </a:rPr>
                        <a:t>27%</a:t>
                      </a: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7733">
                <a:tc>
                  <a:txBody>
                    <a:bodyPr/>
                    <a:lstStyle/>
                    <a:p>
                      <a:pPr algn="ctr" fontAlgn="b"/>
                      <a:r>
                        <a:rPr lang="en-US" sz="1800" b="1" i="0" u="none" strike="noStrike">
                          <a:solidFill>
                            <a:schemeClr val="accent1"/>
                          </a:solidFill>
                          <a:effectLst/>
                          <a:latin typeface="+mn-lt"/>
                        </a:rPr>
                        <a:t>26%</a:t>
                      </a: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6768">
                <a:tc>
                  <a:txBody>
                    <a:bodyPr/>
                    <a:lstStyle/>
                    <a:p>
                      <a:pPr algn="ctr" fontAlgn="b"/>
                      <a:r>
                        <a:rPr lang="en-US" sz="1800" b="1" i="0" u="none" strike="noStrike" dirty="0">
                          <a:solidFill>
                            <a:schemeClr val="accent1"/>
                          </a:solidFill>
                          <a:effectLst/>
                          <a:latin typeface="+mn-lt"/>
                        </a:rPr>
                        <a:t>22%</a:t>
                      </a:r>
                    </a:p>
                  </a:txBody>
                  <a:tcPr marL="9525" marR="9525"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6" name="TextBox 5">
            <a:extLst>
              <a:ext uri="{FF2B5EF4-FFF2-40B4-BE49-F238E27FC236}">
                <a16:creationId xmlns:a16="http://schemas.microsoft.com/office/drawing/2014/main" id="{29353599-7285-06C8-8490-1BAF7CABDB5C}"/>
              </a:ext>
            </a:extLst>
          </p:cNvPr>
          <p:cNvSpPr txBox="1"/>
          <p:nvPr/>
        </p:nvSpPr>
        <p:spPr>
          <a:xfrm>
            <a:off x="0" y="1047565"/>
            <a:ext cx="9144000" cy="353943"/>
          </a:xfrm>
          <a:prstGeom prst="rect">
            <a:avLst/>
          </a:prstGeom>
          <a:noFill/>
        </p:spPr>
        <p:txBody>
          <a:bodyPr wrap="square" rtlCol="0">
            <a:spAutoFit/>
          </a:bodyPr>
          <a:lstStyle/>
          <a:p>
            <a:pPr algn="ctr"/>
            <a:r>
              <a:rPr lang="en-US" sz="1700" i="1" dirty="0"/>
              <a:t>(Ranked by Frequently/Occasionally)</a:t>
            </a:r>
          </a:p>
        </p:txBody>
      </p:sp>
    </p:spTree>
    <p:extLst>
      <p:ext uri="{BB962C8B-B14F-4D97-AF65-F5344CB8AC3E}">
        <p14:creationId xmlns:p14="http://schemas.microsoft.com/office/powerpoint/2010/main" val="774704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DF01-9A5E-6BEE-0F8E-A975FFB32713}"/>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2251315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C71C0C-6ECF-DDAA-0460-2B68D6CF165F}"/>
              </a:ext>
            </a:extLst>
          </p:cNvPr>
          <p:cNvSpPr>
            <a:spLocks noGrp="1"/>
          </p:cNvSpPr>
          <p:nvPr>
            <p:ph type="title"/>
          </p:nvPr>
        </p:nvSpPr>
        <p:spPr>
          <a:xfrm>
            <a:off x="0" y="233277"/>
            <a:ext cx="9144000" cy="1138338"/>
          </a:xfrm>
        </p:spPr>
        <p:txBody>
          <a:bodyPr/>
          <a:lstStyle/>
          <a:p>
            <a:r>
              <a:rPr lang="en-US" dirty="0"/>
              <a:t>Conclusions</a:t>
            </a:r>
          </a:p>
        </p:txBody>
      </p:sp>
      <p:sp>
        <p:nvSpPr>
          <p:cNvPr id="14" name="Text Placeholder 13">
            <a:extLst>
              <a:ext uri="{FF2B5EF4-FFF2-40B4-BE49-F238E27FC236}">
                <a16:creationId xmlns:a16="http://schemas.microsoft.com/office/drawing/2014/main" id="{286615E0-AD2A-B4FF-4207-0221AD5F8939}"/>
              </a:ext>
            </a:extLst>
          </p:cNvPr>
          <p:cNvSpPr>
            <a:spLocks noGrp="1"/>
          </p:cNvSpPr>
          <p:nvPr>
            <p:ph type="body" sz="quarter" idx="11"/>
          </p:nvPr>
        </p:nvSpPr>
        <p:spPr/>
        <p:txBody>
          <a:bodyPr/>
          <a:lstStyle/>
          <a:p>
            <a:r>
              <a:rPr lang="en-US" u="sng" dirty="0"/>
              <a:t>School Bond:</a:t>
            </a:r>
          </a:p>
          <a:p>
            <a:pPr lvl="1"/>
            <a:r>
              <a:rPr lang="en-US" dirty="0"/>
              <a:t>A $27,000,000 school bond measure with a tax rate defined in cents, is viable for placement at the District’s August 1</a:t>
            </a:r>
            <a:r>
              <a:rPr lang="en-US" baseline="30000" dirty="0"/>
              <a:t>st</a:t>
            </a:r>
            <a:r>
              <a:rPr lang="en-US" dirty="0"/>
              <a:t> meeting with two-thirds of voters currently supporting the measure.</a:t>
            </a:r>
          </a:p>
          <a:p>
            <a:pPr lvl="1"/>
            <a:r>
              <a:rPr lang="en-US" dirty="0"/>
              <a:t>While this is very positive, CFS recommends continued engagement as your community </a:t>
            </a:r>
            <a:r>
              <a:rPr lang="en-US"/>
              <a:t>appreciates outreach.</a:t>
            </a:r>
            <a:endParaRPr lang="en-US" dirty="0"/>
          </a:p>
          <a:p>
            <a:endParaRPr lang="en-US" u="sng" dirty="0"/>
          </a:p>
          <a:p>
            <a:r>
              <a:rPr lang="en-US" u="sng" dirty="0"/>
              <a:t>General Perceptions:</a:t>
            </a:r>
          </a:p>
          <a:p>
            <a:pPr lvl="1"/>
            <a:r>
              <a:rPr lang="en-US" dirty="0"/>
              <a:t>A majority of voters have a favorable opinion of the District.</a:t>
            </a:r>
          </a:p>
          <a:p>
            <a:pPr lvl="1"/>
            <a:r>
              <a:rPr lang="en-US" dirty="0"/>
              <a:t>Sixty-three percent of voters perceive the District has a need for additional funds.</a:t>
            </a:r>
          </a:p>
          <a:p>
            <a:endParaRPr lang="en-US" dirty="0"/>
          </a:p>
        </p:txBody>
      </p:sp>
      <p:pic>
        <p:nvPicPr>
          <p:cNvPr id="2" name="Picture 1" descr="A picture containing logo&#10;&#10;Description automatically generated">
            <a:extLst>
              <a:ext uri="{FF2B5EF4-FFF2-40B4-BE49-F238E27FC236}">
                <a16:creationId xmlns:a16="http://schemas.microsoft.com/office/drawing/2014/main" id="{C1CD2B27-1519-ED43-5233-AC94DF59F4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706450"/>
            <a:ext cx="971176" cy="1146273"/>
          </a:xfrm>
          <a:prstGeom prst="rect">
            <a:avLst/>
          </a:prstGeom>
          <a:noFill/>
          <a:ln>
            <a:noFill/>
          </a:ln>
        </p:spPr>
      </p:pic>
    </p:spTree>
    <p:extLst>
      <p:ext uri="{BB962C8B-B14F-4D97-AF65-F5344CB8AC3E}">
        <p14:creationId xmlns:p14="http://schemas.microsoft.com/office/powerpoint/2010/main" val="2780886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C71C0C-6ECF-DDAA-0460-2B68D6CF165F}"/>
              </a:ext>
            </a:extLst>
          </p:cNvPr>
          <p:cNvSpPr>
            <a:spLocks noGrp="1"/>
          </p:cNvSpPr>
          <p:nvPr>
            <p:ph type="title"/>
          </p:nvPr>
        </p:nvSpPr>
        <p:spPr>
          <a:xfrm>
            <a:off x="0" y="233277"/>
            <a:ext cx="9144000" cy="1138338"/>
          </a:xfrm>
        </p:spPr>
        <p:txBody>
          <a:bodyPr/>
          <a:lstStyle/>
          <a:p>
            <a:r>
              <a:rPr lang="en-US" dirty="0"/>
              <a:t>Conclusions; Continued</a:t>
            </a:r>
          </a:p>
        </p:txBody>
      </p:sp>
      <p:sp>
        <p:nvSpPr>
          <p:cNvPr id="10" name="Text Placeholder 9">
            <a:extLst>
              <a:ext uri="{FF2B5EF4-FFF2-40B4-BE49-F238E27FC236}">
                <a16:creationId xmlns:a16="http://schemas.microsoft.com/office/drawing/2014/main" id="{C6890A1E-685C-502B-4F49-1DC3AEF7B4BE}"/>
              </a:ext>
            </a:extLst>
          </p:cNvPr>
          <p:cNvSpPr>
            <a:spLocks noGrp="1"/>
          </p:cNvSpPr>
          <p:nvPr>
            <p:ph type="body" sz="quarter" idx="10"/>
          </p:nvPr>
        </p:nvSpPr>
        <p:spPr/>
        <p:txBody>
          <a:bodyPr/>
          <a:lstStyle/>
          <a:p>
            <a:endParaRPr lang="en-US"/>
          </a:p>
        </p:txBody>
      </p:sp>
      <p:sp>
        <p:nvSpPr>
          <p:cNvPr id="14" name="Text Placeholder 13">
            <a:extLst>
              <a:ext uri="{FF2B5EF4-FFF2-40B4-BE49-F238E27FC236}">
                <a16:creationId xmlns:a16="http://schemas.microsoft.com/office/drawing/2014/main" id="{286615E0-AD2A-B4FF-4207-0221AD5F8939}"/>
              </a:ext>
            </a:extLst>
          </p:cNvPr>
          <p:cNvSpPr>
            <a:spLocks noGrp="1"/>
          </p:cNvSpPr>
          <p:nvPr>
            <p:ph type="body" sz="quarter" idx="11"/>
          </p:nvPr>
        </p:nvSpPr>
        <p:spPr/>
        <p:txBody>
          <a:bodyPr/>
          <a:lstStyle/>
          <a:p>
            <a:r>
              <a:rPr lang="en-US" dirty="0"/>
              <a:t>Many of the potential impacts and outcomes tested in the survey are considered important by overwhelming numbers of voters. </a:t>
            </a:r>
          </a:p>
          <a:p>
            <a:r>
              <a:rPr lang="en-US" dirty="0"/>
              <a:t>The most important themes for voters include:</a:t>
            </a:r>
          </a:p>
          <a:p>
            <a:pPr lvl="1"/>
            <a:r>
              <a:rPr lang="en-US" dirty="0"/>
              <a:t>F</a:t>
            </a:r>
            <a:r>
              <a:rPr lang="en-US" sz="2400" dirty="0"/>
              <a:t>iscal accountability/public disclosure</a:t>
            </a:r>
          </a:p>
          <a:p>
            <a:pPr lvl="1"/>
            <a:r>
              <a:rPr lang="en-US" sz="2400" dirty="0"/>
              <a:t>Basic repairs including repairing leaky roofs</a:t>
            </a:r>
          </a:p>
          <a:p>
            <a:pPr lvl="1"/>
            <a:r>
              <a:rPr lang="en-US" dirty="0"/>
              <a:t>R</a:t>
            </a:r>
            <a:r>
              <a:rPr lang="en-US" sz="2400" dirty="0"/>
              <a:t>etaining and attracting quality teachers</a:t>
            </a:r>
          </a:p>
          <a:p>
            <a:pPr lvl="1"/>
            <a:r>
              <a:rPr lang="en-US" dirty="0"/>
              <a:t>P</a:t>
            </a:r>
            <a:r>
              <a:rPr lang="en-US" sz="2400" dirty="0"/>
              <a:t>roviding safe drinking water </a:t>
            </a:r>
            <a:endParaRPr lang="en-US" dirty="0"/>
          </a:p>
          <a:p>
            <a:pPr lvl="1"/>
            <a:r>
              <a:rPr lang="en-US" sz="2400" dirty="0"/>
              <a:t>Providing a well-rounded education including arts and music</a:t>
            </a:r>
            <a:endParaRPr lang="en-US" dirty="0"/>
          </a:p>
        </p:txBody>
      </p:sp>
      <p:pic>
        <p:nvPicPr>
          <p:cNvPr id="2" name="Picture 1" descr="A picture containing logo&#10;&#10;Description automatically generated">
            <a:extLst>
              <a:ext uri="{FF2B5EF4-FFF2-40B4-BE49-F238E27FC236}">
                <a16:creationId xmlns:a16="http://schemas.microsoft.com/office/drawing/2014/main" id="{EDF60932-9132-6C10-7D39-B49B5E7CEF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706450"/>
            <a:ext cx="971176" cy="1146273"/>
          </a:xfrm>
          <a:prstGeom prst="rect">
            <a:avLst/>
          </a:prstGeom>
          <a:noFill/>
          <a:ln>
            <a:noFill/>
          </a:ln>
        </p:spPr>
      </p:pic>
    </p:spTree>
    <p:extLst>
      <p:ext uri="{BB962C8B-B14F-4D97-AF65-F5344CB8AC3E}">
        <p14:creationId xmlns:p14="http://schemas.microsoft.com/office/powerpoint/2010/main" val="3870316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163F1A8-0642-47FB-9B61-7DCCF456077C}"/>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D289A26E-62CE-57F6-7136-D537F83ED716}"/>
              </a:ext>
            </a:extLst>
          </p:cNvPr>
          <p:cNvSpPr>
            <a:spLocks noGrp="1"/>
          </p:cNvSpPr>
          <p:nvPr>
            <p:ph type="title"/>
          </p:nvPr>
        </p:nvSpPr>
        <p:spPr/>
        <p:txBody>
          <a:bodyPr/>
          <a:lstStyle/>
          <a:p>
            <a:r>
              <a:rPr lang="en-US" dirty="0"/>
              <a:t>Past Spreckels Union School District Samples</a:t>
            </a:r>
          </a:p>
        </p:txBody>
      </p:sp>
      <p:pic>
        <p:nvPicPr>
          <p:cNvPr id="8" name="Picture 7" descr="A close-up of a brochure&#10;&#10;Description automatically generated">
            <a:extLst>
              <a:ext uri="{FF2B5EF4-FFF2-40B4-BE49-F238E27FC236}">
                <a16:creationId xmlns:a16="http://schemas.microsoft.com/office/drawing/2014/main" id="{964E488C-D472-45EF-AD21-5CBA1E537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731512"/>
            <a:ext cx="4259476" cy="5512263"/>
          </a:xfrm>
          <a:prstGeom prst="rect">
            <a:avLst/>
          </a:prstGeom>
        </p:spPr>
      </p:pic>
      <p:pic>
        <p:nvPicPr>
          <p:cNvPr id="10" name="Picture 9" descr="A close-up of a letter&#10;&#10;Description automatically generated">
            <a:extLst>
              <a:ext uri="{FF2B5EF4-FFF2-40B4-BE49-F238E27FC236}">
                <a16:creationId xmlns:a16="http://schemas.microsoft.com/office/drawing/2014/main" id="{3DAC90C1-BB78-DA21-57B2-0BD1A5979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257" y="820165"/>
            <a:ext cx="4084379" cy="5285667"/>
          </a:xfrm>
          <a:prstGeom prst="rect">
            <a:avLst/>
          </a:prstGeom>
        </p:spPr>
      </p:pic>
      <p:pic>
        <p:nvPicPr>
          <p:cNvPr id="2" name="Picture 1" descr="A picture containing logo&#10;&#10;Description automatically generated">
            <a:extLst>
              <a:ext uri="{FF2B5EF4-FFF2-40B4-BE49-F238E27FC236}">
                <a16:creationId xmlns:a16="http://schemas.microsoft.com/office/drawing/2014/main" id="{B15FDB6F-ADFC-B2B7-CAAD-A720BD107A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706450"/>
            <a:ext cx="971176" cy="1146273"/>
          </a:xfrm>
          <a:prstGeom prst="rect">
            <a:avLst/>
          </a:prstGeom>
          <a:noFill/>
          <a:ln>
            <a:noFill/>
          </a:ln>
        </p:spPr>
      </p:pic>
    </p:spTree>
    <p:extLst>
      <p:ext uri="{BB962C8B-B14F-4D97-AF65-F5344CB8AC3E}">
        <p14:creationId xmlns:p14="http://schemas.microsoft.com/office/powerpoint/2010/main" val="3072916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A0EF-7117-406E-A483-895C0D5A6F32}"/>
              </a:ext>
            </a:extLst>
          </p:cNvPr>
          <p:cNvSpPr>
            <a:spLocks noGrp="1"/>
          </p:cNvSpPr>
          <p:nvPr>
            <p:ph type="title"/>
          </p:nvPr>
        </p:nvSpPr>
        <p:spPr>
          <a:xfrm>
            <a:off x="0" y="190147"/>
            <a:ext cx="9144000" cy="1138338"/>
          </a:xfrm>
        </p:spPr>
        <p:txBody>
          <a:bodyPr/>
          <a:lstStyle/>
          <a:p>
            <a:r>
              <a:rPr lang="en-US" dirty="0"/>
              <a:t>Past Spreckels Union School District Samples</a:t>
            </a:r>
          </a:p>
        </p:txBody>
      </p:sp>
      <p:sp>
        <p:nvSpPr>
          <p:cNvPr id="13" name="Text Placeholder 12">
            <a:extLst>
              <a:ext uri="{FF2B5EF4-FFF2-40B4-BE49-F238E27FC236}">
                <a16:creationId xmlns:a16="http://schemas.microsoft.com/office/drawing/2014/main" id="{D163F1A8-0642-47FB-9B61-7DCCF456077C}"/>
              </a:ext>
            </a:extLst>
          </p:cNvPr>
          <p:cNvSpPr>
            <a:spLocks noGrp="1"/>
          </p:cNvSpPr>
          <p:nvPr>
            <p:ph type="body" sz="quarter" idx="10"/>
          </p:nvPr>
        </p:nvSpPr>
        <p:spPr/>
        <p:txBody>
          <a:bodyPr/>
          <a:lstStyle/>
          <a:p>
            <a:endParaRPr lang="en-US"/>
          </a:p>
        </p:txBody>
      </p:sp>
      <p:pic>
        <p:nvPicPr>
          <p:cNvPr id="6" name="Picture 5" descr="A brochure of children and text&#10;&#10;Description automatically generated with medium confidence">
            <a:extLst>
              <a:ext uri="{FF2B5EF4-FFF2-40B4-BE49-F238E27FC236}">
                <a16:creationId xmlns:a16="http://schemas.microsoft.com/office/drawing/2014/main" id="{06B38875-90E6-3113-F697-4C3E0D27E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425" y="759316"/>
            <a:ext cx="4490214" cy="5810865"/>
          </a:xfrm>
          <a:prstGeom prst="rect">
            <a:avLst/>
          </a:prstGeom>
        </p:spPr>
      </p:pic>
      <p:pic>
        <p:nvPicPr>
          <p:cNvPr id="8" name="Picture 7" descr="A close-up of a voting information&#10;&#10;Description automatically generated">
            <a:extLst>
              <a:ext uri="{FF2B5EF4-FFF2-40B4-BE49-F238E27FC236}">
                <a16:creationId xmlns:a16="http://schemas.microsoft.com/office/drawing/2014/main" id="{D7353F03-7FCD-25A7-26EE-CFC92F88A3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17" y="1102442"/>
            <a:ext cx="3861096" cy="4996712"/>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80AA969C-4797-87AD-4432-C59923F294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706450"/>
            <a:ext cx="971176" cy="1146273"/>
          </a:xfrm>
          <a:prstGeom prst="rect">
            <a:avLst/>
          </a:prstGeom>
          <a:noFill/>
          <a:ln>
            <a:noFill/>
          </a:ln>
        </p:spPr>
      </p:pic>
    </p:spTree>
    <p:extLst>
      <p:ext uri="{BB962C8B-B14F-4D97-AF65-F5344CB8AC3E}">
        <p14:creationId xmlns:p14="http://schemas.microsoft.com/office/powerpoint/2010/main" val="1084563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356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FC9BF0F-6CE3-6B00-9D2E-95D90D877ABB}"/>
              </a:ext>
            </a:extLst>
          </p:cNvPr>
          <p:cNvGraphicFramePr>
            <a:graphicFrameLocks noGrp="1"/>
          </p:cNvGraphicFramePr>
          <p:nvPr>
            <p:extLst>
              <p:ext uri="{D42A27DB-BD31-4B8C-83A1-F6EECF244321}">
                <p14:modId xmlns:p14="http://schemas.microsoft.com/office/powerpoint/2010/main" val="811589055"/>
              </p:ext>
            </p:extLst>
          </p:nvPr>
        </p:nvGraphicFramePr>
        <p:xfrm>
          <a:off x="158384" y="841248"/>
          <a:ext cx="8827233" cy="4834612"/>
        </p:xfrm>
        <a:graphic>
          <a:graphicData uri="http://schemas.openxmlformats.org/drawingml/2006/table">
            <a:tbl>
              <a:tblPr firstCol="1" bandRow="1">
                <a:tableStyleId>{93296810-A885-4BE3-A3E7-6D5BEEA58F35}</a:tableStyleId>
              </a:tblPr>
              <a:tblGrid>
                <a:gridCol w="2708401">
                  <a:extLst>
                    <a:ext uri="{9D8B030D-6E8A-4147-A177-3AD203B41FA5}">
                      <a16:colId xmlns:a16="http://schemas.microsoft.com/office/drawing/2014/main" val="90720934"/>
                    </a:ext>
                  </a:extLst>
                </a:gridCol>
                <a:gridCol w="6118832">
                  <a:extLst>
                    <a:ext uri="{9D8B030D-6E8A-4147-A177-3AD203B41FA5}">
                      <a16:colId xmlns:a16="http://schemas.microsoft.com/office/drawing/2014/main" val="4125130851"/>
                    </a:ext>
                  </a:extLst>
                </a:gridCol>
              </a:tblGrid>
              <a:tr h="449731">
                <a:tc>
                  <a:txBody>
                    <a:bodyPr/>
                    <a:lstStyle/>
                    <a:p>
                      <a:pPr algn="ctr"/>
                      <a:r>
                        <a:rPr lang="en-US" sz="1800" dirty="0"/>
                        <a:t>Dates</a:t>
                      </a:r>
                    </a:p>
                  </a:txBody>
                  <a:tcPr anchor="ctr">
                    <a:solidFill>
                      <a:schemeClr val="accent1"/>
                    </a:solidFill>
                  </a:tcPr>
                </a:tc>
                <a:tc>
                  <a:txBody>
                    <a:bodyPr/>
                    <a:lstStyle/>
                    <a:p>
                      <a:pPr algn="ctr"/>
                      <a:r>
                        <a:rPr lang="en-US" sz="1800" dirty="0"/>
                        <a:t>May 15-June 2, 2024</a:t>
                      </a:r>
                    </a:p>
                  </a:txBody>
                  <a:tcPr anchor="ctr"/>
                </a:tc>
                <a:extLst>
                  <a:ext uri="{0D108BD9-81ED-4DB2-BD59-A6C34878D82A}">
                    <a16:rowId xmlns:a16="http://schemas.microsoft.com/office/drawing/2014/main" val="3639337317"/>
                  </a:ext>
                </a:extLst>
              </a:tr>
              <a:tr h="449731">
                <a:tc>
                  <a:txBody>
                    <a:bodyPr/>
                    <a:lstStyle/>
                    <a:p>
                      <a:pPr algn="ctr"/>
                      <a:r>
                        <a:rPr lang="en-US" sz="1800" dirty="0"/>
                        <a:t>Research Population</a:t>
                      </a:r>
                    </a:p>
                  </a:txBody>
                  <a:tcPr anchor="ctr">
                    <a:solidFill>
                      <a:schemeClr val="accent1"/>
                    </a:solidFill>
                  </a:tcPr>
                </a:tc>
                <a:tc>
                  <a:txBody>
                    <a:bodyPr/>
                    <a:lstStyle/>
                    <a:p>
                      <a:pPr algn="ctr"/>
                      <a:r>
                        <a:rPr lang="en-US" sz="1800" dirty="0"/>
                        <a:t>Likely November 2024 Voters in Spreckels USD</a:t>
                      </a:r>
                    </a:p>
                  </a:txBody>
                  <a:tcPr anchor="ctr"/>
                </a:tc>
                <a:extLst>
                  <a:ext uri="{0D108BD9-81ED-4DB2-BD59-A6C34878D82A}">
                    <a16:rowId xmlns:a16="http://schemas.microsoft.com/office/drawing/2014/main" val="745775839"/>
                  </a:ext>
                </a:extLst>
              </a:tr>
              <a:tr h="449731">
                <a:tc>
                  <a:txBody>
                    <a:bodyPr/>
                    <a:lstStyle/>
                    <a:p>
                      <a:pPr algn="ctr"/>
                      <a:r>
                        <a:rPr lang="en-US" sz="1800" dirty="0"/>
                        <a:t>Total Interviews</a:t>
                      </a:r>
                    </a:p>
                  </a:txBody>
                  <a:tcPr anchor="ctr">
                    <a:solidFill>
                      <a:schemeClr val="accent1"/>
                    </a:solidFill>
                  </a:tcPr>
                </a:tc>
                <a:tc>
                  <a:txBody>
                    <a:bodyPr/>
                    <a:lstStyle/>
                    <a:p>
                      <a:pPr algn="ctr"/>
                      <a:r>
                        <a:rPr lang="en-US" sz="1800" dirty="0"/>
                        <a:t>241</a:t>
                      </a:r>
                    </a:p>
                  </a:txBody>
                  <a:tcPr anchor="ctr"/>
                </a:tc>
                <a:extLst>
                  <a:ext uri="{0D108BD9-81ED-4DB2-BD59-A6C34878D82A}">
                    <a16:rowId xmlns:a16="http://schemas.microsoft.com/office/drawing/2014/main" val="3255793943"/>
                  </a:ext>
                </a:extLst>
              </a:tr>
              <a:tr h="787030">
                <a:tc>
                  <a:txBody>
                    <a:bodyPr/>
                    <a:lstStyle/>
                    <a:p>
                      <a:pPr algn="ctr"/>
                      <a:r>
                        <a:rPr lang="en-US" sz="1800" dirty="0"/>
                        <a:t>Margin of Sampling Error</a:t>
                      </a:r>
                    </a:p>
                  </a:txBody>
                  <a:tcPr anchor="ctr">
                    <a:solidFill>
                      <a:schemeClr val="accent1"/>
                    </a:solidFill>
                  </a:tcPr>
                </a:tc>
                <a:tc>
                  <a:txBody>
                    <a:bodyPr/>
                    <a:lstStyle/>
                    <a:p>
                      <a:pPr algn="ctr"/>
                      <a:r>
                        <a:rPr lang="en-US" sz="1800" dirty="0"/>
                        <a:t>(Full Sample) ±6.3% at the 95% Confidence Level</a:t>
                      </a:r>
                    </a:p>
                    <a:p>
                      <a:pPr algn="ctr"/>
                      <a:r>
                        <a:rPr lang="en-US" sz="1800" dirty="0"/>
                        <a:t>(Half Sample) ±9.0% at the 95% Confidence Level</a:t>
                      </a:r>
                    </a:p>
                  </a:txBody>
                  <a:tcPr anchor="ctr"/>
                </a:tc>
                <a:extLst>
                  <a:ext uri="{0D108BD9-81ED-4DB2-BD59-A6C34878D82A}">
                    <a16:rowId xmlns:a16="http://schemas.microsoft.com/office/drawing/2014/main" val="2374126025"/>
                  </a:ext>
                </a:extLst>
              </a:tr>
              <a:tr h="1124329">
                <a:tc>
                  <a:txBody>
                    <a:bodyPr/>
                    <a:lstStyle/>
                    <a:p>
                      <a:pPr algn="ctr"/>
                      <a:endParaRPr lang="en-US" sz="1800" dirty="0"/>
                    </a:p>
                    <a:p>
                      <a:pPr algn="ctr"/>
                      <a:r>
                        <a:rPr lang="en-US" sz="1800" dirty="0"/>
                        <a:t>Contact Methods</a:t>
                      </a:r>
                    </a:p>
                    <a:p>
                      <a:pPr algn="ctr"/>
                      <a:endParaRPr lang="en-US" sz="1800" dirty="0"/>
                    </a:p>
                  </a:txBody>
                  <a:tcPr anchor="ctr">
                    <a:solidFill>
                      <a:schemeClr val="accent1"/>
                    </a:solidFill>
                  </a:tcPr>
                </a:tc>
                <a:tc>
                  <a:txBody>
                    <a:bodyPr/>
                    <a:lstStyle/>
                    <a:p>
                      <a:pPr algn="ctr"/>
                      <a:endParaRPr lang="en-US" sz="1800" dirty="0"/>
                    </a:p>
                  </a:txBody>
                  <a:tcPr anchor="ctr"/>
                </a:tc>
                <a:extLst>
                  <a:ext uri="{0D108BD9-81ED-4DB2-BD59-A6C34878D82A}">
                    <a16:rowId xmlns:a16="http://schemas.microsoft.com/office/drawing/2014/main" val="1056214626"/>
                  </a:ext>
                </a:extLst>
              </a:tr>
              <a:tr h="1124329">
                <a:tc>
                  <a:txBody>
                    <a:bodyPr/>
                    <a:lstStyle/>
                    <a:p>
                      <a:pPr algn="ctr"/>
                      <a:endParaRPr lang="en-US" sz="1800" dirty="0"/>
                    </a:p>
                    <a:p>
                      <a:pPr algn="ctr"/>
                      <a:r>
                        <a:rPr lang="en-US" sz="1800" dirty="0"/>
                        <a:t>Data Collection Modes</a:t>
                      </a:r>
                    </a:p>
                    <a:p>
                      <a:pPr algn="ctr"/>
                      <a:endParaRPr lang="en-US" sz="1800" dirty="0"/>
                    </a:p>
                  </a:txBody>
                  <a:tcPr anchor="ctr">
                    <a:solidFill>
                      <a:schemeClr val="accent1"/>
                    </a:solidFill>
                  </a:tcPr>
                </a:tc>
                <a:tc>
                  <a:txBody>
                    <a:bodyPr/>
                    <a:lstStyle/>
                    <a:p>
                      <a:pPr algn="ctr"/>
                      <a:endParaRPr lang="en-US" sz="1800" dirty="0"/>
                    </a:p>
                  </a:txBody>
                  <a:tcPr anchor="ctr"/>
                </a:tc>
                <a:extLst>
                  <a:ext uri="{0D108BD9-81ED-4DB2-BD59-A6C34878D82A}">
                    <a16:rowId xmlns:a16="http://schemas.microsoft.com/office/drawing/2014/main" val="598336593"/>
                  </a:ext>
                </a:extLst>
              </a:tr>
              <a:tr h="449731">
                <a:tc>
                  <a:txBody>
                    <a:bodyPr/>
                    <a:lstStyle/>
                    <a:p>
                      <a:pPr algn="ctr"/>
                      <a:r>
                        <a:rPr lang="en-US" sz="1800" dirty="0"/>
                        <a:t>Languages</a:t>
                      </a:r>
                    </a:p>
                  </a:txBody>
                  <a:tcPr anchor="ctr">
                    <a:solidFill>
                      <a:schemeClr val="accent1"/>
                    </a:solidFill>
                  </a:tcPr>
                </a:tc>
                <a:tc>
                  <a:txBody>
                    <a:bodyPr/>
                    <a:lstStyle/>
                    <a:p>
                      <a:pPr algn="ctr"/>
                      <a:r>
                        <a:rPr lang="en-US" sz="1800" dirty="0"/>
                        <a:t>English &amp; Spanish</a:t>
                      </a:r>
                    </a:p>
                  </a:txBody>
                  <a:tcPr anchor="ctr"/>
                </a:tc>
                <a:extLst>
                  <a:ext uri="{0D108BD9-81ED-4DB2-BD59-A6C34878D82A}">
                    <a16:rowId xmlns:a16="http://schemas.microsoft.com/office/drawing/2014/main" val="793723494"/>
                  </a:ext>
                </a:extLst>
              </a:tr>
            </a:tbl>
          </a:graphicData>
        </a:graphic>
      </p:graphicFrame>
      <p:sp>
        <p:nvSpPr>
          <p:cNvPr id="3" name="TextBox 2">
            <a:extLst>
              <a:ext uri="{FF2B5EF4-FFF2-40B4-BE49-F238E27FC236}">
                <a16:creationId xmlns:a16="http://schemas.microsoft.com/office/drawing/2014/main" id="{5A8C113B-C984-43D8-8580-0F78DBFD5388}"/>
              </a:ext>
            </a:extLst>
          </p:cNvPr>
          <p:cNvSpPr txBox="1"/>
          <p:nvPr/>
        </p:nvSpPr>
        <p:spPr>
          <a:xfrm>
            <a:off x="2098735" y="6219452"/>
            <a:ext cx="4965192" cy="338554"/>
          </a:xfrm>
          <a:prstGeom prst="rect">
            <a:avLst/>
          </a:prstGeom>
          <a:noFill/>
        </p:spPr>
        <p:txBody>
          <a:bodyPr wrap="square" rtlCol="0">
            <a:spAutoFit/>
          </a:bodyPr>
          <a:lstStyle/>
          <a:p>
            <a:pPr algn="ctr"/>
            <a:r>
              <a:rPr lang="en-US" sz="1600" i="1" dirty="0"/>
              <a:t>(Note: Not All Results Will Sum to 100% Due to Rounding)</a:t>
            </a:r>
          </a:p>
        </p:txBody>
      </p:sp>
      <p:grpSp>
        <p:nvGrpSpPr>
          <p:cNvPr id="22" name="Group 21">
            <a:extLst>
              <a:ext uri="{FF2B5EF4-FFF2-40B4-BE49-F238E27FC236}">
                <a16:creationId xmlns:a16="http://schemas.microsoft.com/office/drawing/2014/main" id="{7FE30754-A834-8530-D20A-75779EEBE702}"/>
              </a:ext>
            </a:extLst>
          </p:cNvPr>
          <p:cNvGrpSpPr/>
          <p:nvPr/>
        </p:nvGrpSpPr>
        <p:grpSpPr>
          <a:xfrm>
            <a:off x="3328618" y="3223488"/>
            <a:ext cx="5369189" cy="646331"/>
            <a:chOff x="3328618" y="3472067"/>
            <a:chExt cx="5369189" cy="646331"/>
          </a:xfrm>
        </p:grpSpPr>
        <p:grpSp>
          <p:nvGrpSpPr>
            <p:cNvPr id="2" name="Group 1">
              <a:extLst>
                <a:ext uri="{FF2B5EF4-FFF2-40B4-BE49-F238E27FC236}">
                  <a16:creationId xmlns:a16="http://schemas.microsoft.com/office/drawing/2014/main" id="{B167C39E-B14E-62A6-8C5E-2472B7EC74BC}"/>
                </a:ext>
              </a:extLst>
            </p:cNvPr>
            <p:cNvGrpSpPr/>
            <p:nvPr/>
          </p:nvGrpSpPr>
          <p:grpSpPr>
            <a:xfrm>
              <a:off x="7063927" y="3472067"/>
              <a:ext cx="1633880" cy="646331"/>
              <a:chOff x="4755623" y="1964530"/>
              <a:chExt cx="1633880" cy="646331"/>
            </a:xfrm>
          </p:grpSpPr>
          <p:pic>
            <p:nvPicPr>
              <p:cNvPr id="7" name="Picture 6">
                <a:extLst>
                  <a:ext uri="{FF2B5EF4-FFF2-40B4-BE49-F238E27FC236}">
                    <a16:creationId xmlns:a16="http://schemas.microsoft.com/office/drawing/2014/main" id="{44CC38C8-4FB5-DD2B-EDF1-FE8D209633AE}"/>
                  </a:ext>
                </a:extLst>
              </p:cNvPr>
              <p:cNvPicPr>
                <a:picLocks noChangeAspect="1"/>
              </p:cNvPicPr>
              <p:nvPr/>
            </p:nvPicPr>
            <p:blipFill>
              <a:blip r:embed="rId2"/>
              <a:stretch>
                <a:fillRect/>
              </a:stretch>
            </p:blipFill>
            <p:spPr>
              <a:xfrm>
                <a:off x="4755623" y="2044616"/>
                <a:ext cx="375929" cy="484632"/>
              </a:xfrm>
              <a:prstGeom prst="rect">
                <a:avLst/>
              </a:prstGeom>
            </p:spPr>
          </p:pic>
          <p:sp>
            <p:nvSpPr>
              <p:cNvPr id="8" name="TextBox 7">
                <a:extLst>
                  <a:ext uri="{FF2B5EF4-FFF2-40B4-BE49-F238E27FC236}">
                    <a16:creationId xmlns:a16="http://schemas.microsoft.com/office/drawing/2014/main" id="{203FE8A8-67E1-0B56-3B23-B3A8FC1236BE}"/>
                  </a:ext>
                </a:extLst>
              </p:cNvPr>
              <p:cNvSpPr txBox="1"/>
              <p:nvPr/>
            </p:nvSpPr>
            <p:spPr>
              <a:xfrm>
                <a:off x="5050162" y="1964530"/>
                <a:ext cx="1339341" cy="646331"/>
              </a:xfrm>
              <a:prstGeom prst="rect">
                <a:avLst/>
              </a:prstGeom>
              <a:noFill/>
            </p:spPr>
            <p:txBody>
              <a:bodyPr wrap="square" rtlCol="0">
                <a:spAutoFit/>
              </a:bodyPr>
              <a:lstStyle/>
              <a:p>
                <a:pPr algn="ctr"/>
                <a:r>
                  <a:rPr lang="en-US" dirty="0"/>
                  <a:t>Text</a:t>
                </a:r>
              </a:p>
              <a:p>
                <a:pPr algn="ctr"/>
                <a:r>
                  <a:rPr lang="en-US" dirty="0"/>
                  <a:t>Invitations</a:t>
                </a:r>
              </a:p>
            </p:txBody>
          </p:sp>
        </p:grpSp>
        <p:grpSp>
          <p:nvGrpSpPr>
            <p:cNvPr id="9" name="Group 8">
              <a:extLst>
                <a:ext uri="{FF2B5EF4-FFF2-40B4-BE49-F238E27FC236}">
                  <a16:creationId xmlns:a16="http://schemas.microsoft.com/office/drawing/2014/main" id="{094DDC7A-D144-A1BD-8690-FA850B6F5DFD}"/>
                </a:ext>
              </a:extLst>
            </p:cNvPr>
            <p:cNvGrpSpPr/>
            <p:nvPr/>
          </p:nvGrpSpPr>
          <p:grpSpPr>
            <a:xfrm>
              <a:off x="3328618" y="3472067"/>
              <a:ext cx="1761079" cy="646331"/>
              <a:chOff x="35402" y="1855189"/>
              <a:chExt cx="1761079" cy="646331"/>
            </a:xfrm>
          </p:grpSpPr>
          <p:sp>
            <p:nvSpPr>
              <p:cNvPr id="10" name="TextBox 9">
                <a:extLst>
                  <a:ext uri="{FF2B5EF4-FFF2-40B4-BE49-F238E27FC236}">
                    <a16:creationId xmlns:a16="http://schemas.microsoft.com/office/drawing/2014/main" id="{38470D9F-6F1E-BB59-FFB2-C97C96034C0F}"/>
                  </a:ext>
                </a:extLst>
              </p:cNvPr>
              <p:cNvSpPr txBox="1"/>
              <p:nvPr/>
            </p:nvSpPr>
            <p:spPr>
              <a:xfrm>
                <a:off x="575414" y="1855189"/>
                <a:ext cx="1221067" cy="646331"/>
              </a:xfrm>
              <a:prstGeom prst="rect">
                <a:avLst/>
              </a:prstGeom>
              <a:noFill/>
            </p:spPr>
            <p:txBody>
              <a:bodyPr wrap="square" rtlCol="0" anchor="ctr">
                <a:spAutoFit/>
              </a:bodyPr>
              <a:lstStyle/>
              <a:p>
                <a:pPr algn="ctr"/>
                <a:r>
                  <a:rPr lang="en-US" dirty="0"/>
                  <a:t>Telephone</a:t>
                </a:r>
              </a:p>
              <a:p>
                <a:pPr algn="ctr"/>
                <a:r>
                  <a:rPr lang="en-US" dirty="0"/>
                  <a:t>Calls</a:t>
                </a:r>
              </a:p>
            </p:txBody>
          </p:sp>
          <p:pic>
            <p:nvPicPr>
              <p:cNvPr id="11" name="Picture 10" descr="A close up of a logo&#10;&#10;Description automatically generated">
                <a:extLst>
                  <a:ext uri="{FF2B5EF4-FFF2-40B4-BE49-F238E27FC236}">
                    <a16:creationId xmlns:a16="http://schemas.microsoft.com/office/drawing/2014/main" id="{381B11B7-5DBF-8DC5-9952-FCFBDAF25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02" y="1892640"/>
                <a:ext cx="571429" cy="571429"/>
              </a:xfrm>
              <a:prstGeom prst="rect">
                <a:avLst/>
              </a:prstGeom>
            </p:spPr>
          </p:pic>
        </p:grpSp>
        <p:grpSp>
          <p:nvGrpSpPr>
            <p:cNvPr id="12" name="Group 11">
              <a:extLst>
                <a:ext uri="{FF2B5EF4-FFF2-40B4-BE49-F238E27FC236}">
                  <a16:creationId xmlns:a16="http://schemas.microsoft.com/office/drawing/2014/main" id="{57A33A83-3FB8-97C5-8554-B1E6330FDD1D}"/>
                </a:ext>
              </a:extLst>
            </p:cNvPr>
            <p:cNvGrpSpPr/>
            <p:nvPr/>
          </p:nvGrpSpPr>
          <p:grpSpPr>
            <a:xfrm>
              <a:off x="5273055" y="3472067"/>
              <a:ext cx="1658970" cy="646331"/>
              <a:chOff x="145195" y="1099142"/>
              <a:chExt cx="1658970" cy="646331"/>
            </a:xfrm>
          </p:grpSpPr>
          <p:sp>
            <p:nvSpPr>
              <p:cNvPr id="13" name="TextBox 12">
                <a:extLst>
                  <a:ext uri="{FF2B5EF4-FFF2-40B4-BE49-F238E27FC236}">
                    <a16:creationId xmlns:a16="http://schemas.microsoft.com/office/drawing/2014/main" id="{20F09EEB-3606-F7ED-6253-34968DD076E5}"/>
                  </a:ext>
                </a:extLst>
              </p:cNvPr>
              <p:cNvSpPr txBox="1"/>
              <p:nvPr/>
            </p:nvSpPr>
            <p:spPr>
              <a:xfrm>
                <a:off x="583098" y="1099142"/>
                <a:ext cx="1221067" cy="646331"/>
              </a:xfrm>
              <a:prstGeom prst="rect">
                <a:avLst/>
              </a:prstGeom>
              <a:noFill/>
            </p:spPr>
            <p:txBody>
              <a:bodyPr wrap="square" rtlCol="0">
                <a:spAutoFit/>
              </a:bodyPr>
              <a:lstStyle/>
              <a:p>
                <a:pPr algn="ctr"/>
                <a:r>
                  <a:rPr lang="en-US" dirty="0"/>
                  <a:t>Email</a:t>
                </a:r>
              </a:p>
              <a:p>
                <a:pPr algn="ctr"/>
                <a:r>
                  <a:rPr lang="en-US" dirty="0"/>
                  <a:t>Invitations</a:t>
                </a:r>
              </a:p>
            </p:txBody>
          </p:sp>
          <p:pic>
            <p:nvPicPr>
              <p:cNvPr id="14" name="Picture 22">
                <a:extLst>
                  <a:ext uri="{FF2B5EF4-FFF2-40B4-BE49-F238E27FC236}">
                    <a16:creationId xmlns:a16="http://schemas.microsoft.com/office/drawing/2014/main" id="{025C228E-ACBD-598E-75BB-67BCBED0D8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45195" y="1184416"/>
                <a:ext cx="438912" cy="438912"/>
              </a:xfrm>
              <a:prstGeom prst="rect">
                <a:avLst/>
              </a:prstGeom>
            </p:spPr>
          </p:pic>
        </p:grpSp>
      </p:grpSp>
      <p:grpSp>
        <p:nvGrpSpPr>
          <p:cNvPr id="34" name="Group 33">
            <a:extLst>
              <a:ext uri="{FF2B5EF4-FFF2-40B4-BE49-F238E27FC236}">
                <a16:creationId xmlns:a16="http://schemas.microsoft.com/office/drawing/2014/main" id="{C9FB89B2-EFC9-0F74-8B11-79F61DACDE32}"/>
              </a:ext>
            </a:extLst>
          </p:cNvPr>
          <p:cNvGrpSpPr/>
          <p:nvPr/>
        </p:nvGrpSpPr>
        <p:grpSpPr>
          <a:xfrm>
            <a:off x="4083883" y="4356013"/>
            <a:ext cx="3655089" cy="646332"/>
            <a:chOff x="4083883" y="4560202"/>
            <a:chExt cx="3655089" cy="646332"/>
          </a:xfrm>
        </p:grpSpPr>
        <p:grpSp>
          <p:nvGrpSpPr>
            <p:cNvPr id="15" name="Group 14">
              <a:extLst>
                <a:ext uri="{FF2B5EF4-FFF2-40B4-BE49-F238E27FC236}">
                  <a16:creationId xmlns:a16="http://schemas.microsoft.com/office/drawing/2014/main" id="{2816F84D-C9BF-1A9B-0DEE-EE48DF14C7AD}"/>
                </a:ext>
              </a:extLst>
            </p:cNvPr>
            <p:cNvGrpSpPr/>
            <p:nvPr/>
          </p:nvGrpSpPr>
          <p:grpSpPr>
            <a:xfrm>
              <a:off x="4083883" y="4560203"/>
              <a:ext cx="1755622" cy="646331"/>
              <a:chOff x="1185131" y="1911054"/>
              <a:chExt cx="1755622" cy="646331"/>
            </a:xfrm>
          </p:grpSpPr>
          <p:sp>
            <p:nvSpPr>
              <p:cNvPr id="16" name="TextBox 15">
                <a:extLst>
                  <a:ext uri="{FF2B5EF4-FFF2-40B4-BE49-F238E27FC236}">
                    <a16:creationId xmlns:a16="http://schemas.microsoft.com/office/drawing/2014/main" id="{D794ED63-BF14-125A-0DD6-79E25B9D469C}"/>
                  </a:ext>
                </a:extLst>
              </p:cNvPr>
              <p:cNvSpPr txBox="1"/>
              <p:nvPr/>
            </p:nvSpPr>
            <p:spPr>
              <a:xfrm>
                <a:off x="1719686" y="1911054"/>
                <a:ext cx="1221067" cy="646331"/>
              </a:xfrm>
              <a:prstGeom prst="rect">
                <a:avLst/>
              </a:prstGeom>
              <a:noFill/>
            </p:spPr>
            <p:txBody>
              <a:bodyPr wrap="square" lIns="0" rIns="0" rtlCol="0">
                <a:spAutoFit/>
              </a:bodyPr>
              <a:lstStyle/>
              <a:p>
                <a:pPr algn="ctr"/>
                <a:r>
                  <a:rPr lang="en-US" dirty="0"/>
                  <a:t>Telephone</a:t>
                </a:r>
              </a:p>
              <a:p>
                <a:pPr algn="ctr"/>
                <a:r>
                  <a:rPr lang="en-US" dirty="0"/>
                  <a:t>Interviews</a:t>
                </a:r>
              </a:p>
            </p:txBody>
          </p:sp>
          <p:pic>
            <p:nvPicPr>
              <p:cNvPr id="17" name="Picture 16" descr="A close up of a logo&#10;&#10;Description automatically generated">
                <a:extLst>
                  <a:ext uri="{FF2B5EF4-FFF2-40B4-BE49-F238E27FC236}">
                    <a16:creationId xmlns:a16="http://schemas.microsoft.com/office/drawing/2014/main" id="{46AF6340-A1FD-9576-11ED-B7065DE32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131" y="1948505"/>
                <a:ext cx="571429" cy="571429"/>
              </a:xfrm>
              <a:prstGeom prst="rect">
                <a:avLst/>
              </a:prstGeom>
            </p:spPr>
          </p:pic>
        </p:grpSp>
        <p:grpSp>
          <p:nvGrpSpPr>
            <p:cNvPr id="18" name="Group 17">
              <a:extLst>
                <a:ext uri="{FF2B5EF4-FFF2-40B4-BE49-F238E27FC236}">
                  <a16:creationId xmlns:a16="http://schemas.microsoft.com/office/drawing/2014/main" id="{8E245A9C-8EAC-7619-08FD-309F31F5C5D6}"/>
                </a:ext>
              </a:extLst>
            </p:cNvPr>
            <p:cNvGrpSpPr/>
            <p:nvPr/>
          </p:nvGrpSpPr>
          <p:grpSpPr>
            <a:xfrm>
              <a:off x="5975791" y="4560202"/>
              <a:ext cx="1763181" cy="646332"/>
              <a:chOff x="1021220" y="5270525"/>
              <a:chExt cx="1763181" cy="646332"/>
            </a:xfrm>
          </p:grpSpPr>
          <p:sp>
            <p:nvSpPr>
              <p:cNvPr id="19" name="TextBox 18">
                <a:extLst>
                  <a:ext uri="{FF2B5EF4-FFF2-40B4-BE49-F238E27FC236}">
                    <a16:creationId xmlns:a16="http://schemas.microsoft.com/office/drawing/2014/main" id="{A353AF8A-0BA9-9B6D-A842-4CB119BEE64A}"/>
                  </a:ext>
                </a:extLst>
              </p:cNvPr>
              <p:cNvSpPr txBox="1"/>
              <p:nvPr/>
            </p:nvSpPr>
            <p:spPr>
              <a:xfrm>
                <a:off x="1697179" y="5270525"/>
                <a:ext cx="1087222" cy="646332"/>
              </a:xfrm>
              <a:prstGeom prst="rect">
                <a:avLst/>
              </a:prstGeom>
              <a:noFill/>
            </p:spPr>
            <p:txBody>
              <a:bodyPr wrap="square" lIns="0" rIns="0" rtlCol="0">
                <a:spAutoFit/>
              </a:bodyPr>
              <a:lstStyle/>
              <a:p>
                <a:pPr algn="ctr"/>
                <a:r>
                  <a:rPr lang="en-US" dirty="0"/>
                  <a:t>Online</a:t>
                </a:r>
              </a:p>
              <a:p>
                <a:pPr algn="ctr"/>
                <a:r>
                  <a:rPr lang="en-US" dirty="0"/>
                  <a:t>Interviews</a:t>
                </a:r>
              </a:p>
            </p:txBody>
          </p:sp>
          <p:pic>
            <p:nvPicPr>
              <p:cNvPr id="20" name="Picture 19">
                <a:extLst>
                  <a:ext uri="{FF2B5EF4-FFF2-40B4-BE49-F238E27FC236}">
                    <a16:creationId xmlns:a16="http://schemas.microsoft.com/office/drawing/2014/main" id="{76735013-F790-4751-6429-973053B58228}"/>
                  </a:ext>
                </a:extLst>
              </p:cNvPr>
              <p:cNvPicPr>
                <a:picLocks noChangeAspect="1"/>
              </p:cNvPicPr>
              <p:nvPr/>
            </p:nvPicPr>
            <p:blipFill>
              <a:blip r:embed="rId6"/>
              <a:stretch>
                <a:fillRect/>
              </a:stretch>
            </p:blipFill>
            <p:spPr>
              <a:xfrm>
                <a:off x="1021220" y="5348286"/>
                <a:ext cx="622155" cy="490810"/>
              </a:xfrm>
              <a:prstGeom prst="rect">
                <a:avLst/>
              </a:prstGeom>
            </p:spPr>
          </p:pic>
        </p:grpSp>
      </p:grpSp>
      <p:sp>
        <p:nvSpPr>
          <p:cNvPr id="28" name="Title 27">
            <a:extLst>
              <a:ext uri="{FF2B5EF4-FFF2-40B4-BE49-F238E27FC236}">
                <a16:creationId xmlns:a16="http://schemas.microsoft.com/office/drawing/2014/main" id="{D447D994-6A7A-54A9-4189-6AF19EC3A80F}"/>
              </a:ext>
            </a:extLst>
          </p:cNvPr>
          <p:cNvSpPr>
            <a:spLocks noGrp="1"/>
          </p:cNvSpPr>
          <p:nvPr>
            <p:ph type="title"/>
          </p:nvPr>
        </p:nvSpPr>
        <p:spPr/>
        <p:txBody>
          <a:bodyPr/>
          <a:lstStyle/>
          <a:p>
            <a:r>
              <a:rPr lang="en-US" dirty="0"/>
              <a:t>Survey Methodology</a:t>
            </a:r>
          </a:p>
        </p:txBody>
      </p:sp>
    </p:spTree>
    <p:extLst>
      <p:ext uri="{BB962C8B-B14F-4D97-AF65-F5344CB8AC3E}">
        <p14:creationId xmlns:p14="http://schemas.microsoft.com/office/powerpoint/2010/main" val="403390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944-3FF4-4874-9078-EAFEBD1C0F3C}"/>
              </a:ext>
            </a:extLst>
          </p:cNvPr>
          <p:cNvSpPr>
            <a:spLocks noGrp="1"/>
          </p:cNvSpPr>
          <p:nvPr>
            <p:ph type="title"/>
          </p:nvPr>
        </p:nvSpPr>
        <p:spPr/>
        <p:txBody>
          <a:bodyPr/>
          <a:lstStyle/>
          <a:p>
            <a:r>
              <a:rPr lang="en-US" dirty="0"/>
              <a:t>Your Community’s Attitudes</a:t>
            </a:r>
          </a:p>
        </p:txBody>
      </p:sp>
    </p:spTree>
    <p:extLst>
      <p:ext uri="{BB962C8B-B14F-4D97-AF65-F5344CB8AC3E}">
        <p14:creationId xmlns:p14="http://schemas.microsoft.com/office/powerpoint/2010/main" val="195466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6CDA8E-B20C-63FB-DC94-C49583E91FC5}"/>
              </a:ext>
            </a:extLst>
          </p:cNvPr>
          <p:cNvSpPr>
            <a:spLocks noGrp="1"/>
          </p:cNvSpPr>
          <p:nvPr>
            <p:ph type="title"/>
          </p:nvPr>
        </p:nvSpPr>
        <p:spPr/>
        <p:txBody>
          <a:bodyPr>
            <a:noAutofit/>
          </a:bodyPr>
          <a:lstStyle/>
          <a:p>
            <a:r>
              <a:rPr lang="en-US" sz="2400" dirty="0"/>
              <a:t>Two-thirds of voters have a favorable opinion of the District </a:t>
            </a:r>
            <a:br>
              <a:rPr lang="en-US" sz="2400" dirty="0"/>
            </a:br>
            <a:r>
              <a:rPr lang="en-US" sz="2400" dirty="0"/>
              <a:t>with local firefighters, nurses, farmers, and small business owners among the most favored groups.</a:t>
            </a:r>
          </a:p>
        </p:txBody>
      </p:sp>
      <p:sp>
        <p:nvSpPr>
          <p:cNvPr id="3" name="Text Placeholder 2">
            <a:extLst>
              <a:ext uri="{FF2B5EF4-FFF2-40B4-BE49-F238E27FC236}">
                <a16:creationId xmlns:a16="http://schemas.microsoft.com/office/drawing/2014/main" id="{60390093-B90B-3CF5-EB8A-0FE18674DAFF}"/>
              </a:ext>
            </a:extLst>
          </p:cNvPr>
          <p:cNvSpPr>
            <a:spLocks noGrp="1"/>
          </p:cNvSpPr>
          <p:nvPr>
            <p:ph type="body" sz="quarter" idx="10"/>
          </p:nvPr>
        </p:nvSpPr>
        <p:spPr>
          <a:xfrm>
            <a:off x="818135" y="6182840"/>
            <a:ext cx="8310625" cy="490883"/>
          </a:xfrm>
        </p:spPr>
        <p:txBody>
          <a:bodyPr/>
          <a:lstStyle/>
          <a:p>
            <a:r>
              <a:rPr lang="en-US" dirty="0"/>
              <a:t>I'm going to read a list of organizations and groups in your community. I would like you to tell me if you have a generally favorable or generally unfavorable opinion of each one. ^Not Part of Split Sample</a:t>
            </a:r>
          </a:p>
        </p:txBody>
      </p:sp>
      <p:sp>
        <p:nvSpPr>
          <p:cNvPr id="9" name="TextBox 8">
            <a:extLst>
              <a:ext uri="{FF2B5EF4-FFF2-40B4-BE49-F238E27FC236}">
                <a16:creationId xmlns:a16="http://schemas.microsoft.com/office/drawing/2014/main" id="{AE78F50C-5DF4-15B7-A0B8-07CD5C8E84CF}"/>
              </a:ext>
            </a:extLst>
          </p:cNvPr>
          <p:cNvSpPr txBox="1"/>
          <p:nvPr/>
        </p:nvSpPr>
        <p:spPr>
          <a:xfrm>
            <a:off x="0" y="1138104"/>
            <a:ext cx="9144000" cy="353943"/>
          </a:xfrm>
          <a:prstGeom prst="rect">
            <a:avLst/>
          </a:prstGeom>
          <a:noFill/>
        </p:spPr>
        <p:txBody>
          <a:bodyPr wrap="square">
            <a:spAutoFit/>
          </a:bodyPr>
          <a:lstStyle/>
          <a:p>
            <a:pPr algn="ctr"/>
            <a:r>
              <a:rPr lang="en-US" sz="1700" i="1" dirty="0"/>
              <a:t>(Ranked by Total Favorable)</a:t>
            </a:r>
          </a:p>
        </p:txBody>
      </p:sp>
      <p:graphicFrame>
        <p:nvGraphicFramePr>
          <p:cNvPr id="11" name="Chart 10">
            <a:extLst>
              <a:ext uri="{FF2B5EF4-FFF2-40B4-BE49-F238E27FC236}">
                <a16:creationId xmlns:a16="http://schemas.microsoft.com/office/drawing/2014/main" id="{EF7B57E5-43A3-9C91-6591-BFF512321556}"/>
              </a:ext>
            </a:extLst>
          </p:cNvPr>
          <p:cNvGraphicFramePr/>
          <p:nvPr>
            <p:extLst>
              <p:ext uri="{D42A27DB-BD31-4B8C-83A1-F6EECF244321}">
                <p14:modId xmlns:p14="http://schemas.microsoft.com/office/powerpoint/2010/main" val="3409623802"/>
              </p:ext>
            </p:extLst>
          </p:nvPr>
        </p:nvGraphicFramePr>
        <p:xfrm>
          <a:off x="-328473" y="1492047"/>
          <a:ext cx="8265110" cy="50685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a:extLst>
              <a:ext uri="{FF2B5EF4-FFF2-40B4-BE49-F238E27FC236}">
                <a16:creationId xmlns:a16="http://schemas.microsoft.com/office/drawing/2014/main" id="{60E1DDA2-54F4-431E-25B7-EEC07ED58BC1}"/>
              </a:ext>
            </a:extLst>
          </p:cNvPr>
          <p:cNvGraphicFramePr>
            <a:graphicFrameLocks noGrp="1"/>
          </p:cNvGraphicFramePr>
          <p:nvPr>
            <p:extLst>
              <p:ext uri="{D42A27DB-BD31-4B8C-83A1-F6EECF244321}">
                <p14:modId xmlns:p14="http://schemas.microsoft.com/office/powerpoint/2010/main" val="1290040261"/>
              </p:ext>
            </p:extLst>
          </p:nvPr>
        </p:nvGraphicFramePr>
        <p:xfrm>
          <a:off x="7768767" y="1500364"/>
          <a:ext cx="1375233" cy="4684536"/>
        </p:xfrm>
        <a:graphic>
          <a:graphicData uri="http://schemas.openxmlformats.org/drawingml/2006/table">
            <a:tbl>
              <a:tblPr>
                <a:tableStyleId>{93296810-A885-4BE3-A3E7-6D5BEEA58F35}</a:tableStyleId>
              </a:tblPr>
              <a:tblGrid>
                <a:gridCol w="626122">
                  <a:extLst>
                    <a:ext uri="{9D8B030D-6E8A-4147-A177-3AD203B41FA5}">
                      <a16:colId xmlns:a16="http://schemas.microsoft.com/office/drawing/2014/main" val="3004303717"/>
                    </a:ext>
                  </a:extLst>
                </a:gridCol>
                <a:gridCol w="749111">
                  <a:extLst>
                    <a:ext uri="{9D8B030D-6E8A-4147-A177-3AD203B41FA5}">
                      <a16:colId xmlns:a16="http://schemas.microsoft.com/office/drawing/2014/main" val="1297363540"/>
                    </a:ext>
                  </a:extLst>
                </a:gridCol>
              </a:tblGrid>
              <a:tr h="0">
                <a:tc>
                  <a:txBody>
                    <a:bodyPr/>
                    <a:lstStyle/>
                    <a:p>
                      <a:pPr algn="ctr" fontAlgn="b">
                        <a:lnSpc>
                          <a:spcPts val="1600"/>
                        </a:lnSpc>
                      </a:pPr>
                      <a:r>
                        <a:rPr lang="en-US" sz="1800" b="1" i="0" u="none" strike="noStrike" dirty="0">
                          <a:solidFill>
                            <a:schemeClr val="accent1"/>
                          </a:solidFill>
                          <a:effectLst/>
                          <a:latin typeface="+mn-lt"/>
                        </a:rPr>
                        <a:t>Total Fav.</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600"/>
                        </a:lnSpc>
                      </a:pPr>
                      <a:r>
                        <a:rPr lang="en-US" sz="1800" b="1" i="0" u="none" strike="noStrike" dirty="0">
                          <a:solidFill>
                            <a:schemeClr val="accent4"/>
                          </a:solidFill>
                          <a:effectLst/>
                          <a:latin typeface="+mn-lt"/>
                        </a:rPr>
                        <a:t>Total Unfav.</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9730109"/>
                  </a:ext>
                </a:extLst>
              </a:tr>
              <a:tr h="336373">
                <a:tc>
                  <a:txBody>
                    <a:bodyPr/>
                    <a:lstStyle/>
                    <a:p>
                      <a:pPr algn="ctr" fontAlgn="b"/>
                      <a:r>
                        <a:rPr lang="en-US" sz="1600" b="1" i="0" u="none" strike="noStrike" dirty="0">
                          <a:solidFill>
                            <a:schemeClr val="accent1"/>
                          </a:solidFill>
                          <a:effectLst/>
                          <a:latin typeface="Calibri" panose="020F0502020204030204" pitchFamily="34" charset="0"/>
                        </a:rPr>
                        <a:t>90%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1" i="0" u="none" strike="noStrike" dirty="0">
                          <a:solidFill>
                            <a:schemeClr val="accent4"/>
                          </a:solidFill>
                          <a:effectLst/>
                          <a:latin typeface="Calibri" panose="020F0502020204030204" pitchFamily="34" charset="0"/>
                        </a:rPr>
                        <a:t>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7654801"/>
                  </a:ext>
                </a:extLst>
              </a:tr>
              <a:tr h="387350">
                <a:tc>
                  <a:txBody>
                    <a:bodyPr/>
                    <a:lstStyle/>
                    <a:p>
                      <a:pPr algn="ctr" fontAlgn="b"/>
                      <a:r>
                        <a:rPr lang="en-US" sz="1600" b="1" i="0" u="none" strike="noStrike" dirty="0">
                          <a:solidFill>
                            <a:schemeClr val="accent1"/>
                          </a:solidFill>
                          <a:effectLst/>
                          <a:latin typeface="Calibri" panose="020F0502020204030204" pitchFamily="34" charset="0"/>
                        </a:rPr>
                        <a:t>84%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1" i="0" u="none" strike="noStrike">
                          <a:solidFill>
                            <a:schemeClr val="accent4"/>
                          </a:solidFill>
                          <a:effectLst/>
                          <a:latin typeface="Calibri" panose="020F0502020204030204" pitchFamily="34" charset="0"/>
                        </a:rPr>
                        <a:t>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833824"/>
                  </a:ext>
                </a:extLst>
              </a:tr>
              <a:tr h="403225">
                <a:tc>
                  <a:txBody>
                    <a:bodyPr/>
                    <a:lstStyle/>
                    <a:p>
                      <a:pPr algn="ctr" fontAlgn="b"/>
                      <a:r>
                        <a:rPr lang="en-US" sz="1600" b="1" i="0" u="none" strike="noStrike">
                          <a:solidFill>
                            <a:schemeClr val="accent1"/>
                          </a:solidFill>
                          <a:effectLst/>
                          <a:latin typeface="Calibri" panose="020F0502020204030204" pitchFamily="34" charset="0"/>
                        </a:rPr>
                        <a:t>82%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1" i="0" u="none" strike="noStrike">
                          <a:solidFill>
                            <a:schemeClr val="accent4"/>
                          </a:solidFill>
                          <a:effectLst/>
                          <a:latin typeface="Calibri" panose="020F0502020204030204" pitchFamily="34" charset="0"/>
                        </a:rPr>
                        <a:t>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6845023"/>
                  </a:ext>
                </a:extLst>
              </a:tr>
              <a:tr h="393700">
                <a:tc>
                  <a:txBody>
                    <a:bodyPr/>
                    <a:lstStyle/>
                    <a:p>
                      <a:pPr algn="ctr" fontAlgn="b"/>
                      <a:r>
                        <a:rPr lang="en-US" sz="1600" b="1" i="0" u="none" strike="noStrike" dirty="0">
                          <a:solidFill>
                            <a:schemeClr val="accent1"/>
                          </a:solidFill>
                          <a:effectLst/>
                          <a:latin typeface="Calibri" panose="020F0502020204030204" pitchFamily="34" charset="0"/>
                        </a:rPr>
                        <a:t>81%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1" i="0" u="none" strike="noStrike" dirty="0">
                          <a:solidFill>
                            <a:schemeClr val="accent4"/>
                          </a:solidFill>
                          <a:effectLst/>
                          <a:latin typeface="Calibri" panose="020F0502020204030204" pitchFamily="34" charset="0"/>
                        </a:rPr>
                        <a:t>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90281724"/>
                  </a:ext>
                </a:extLst>
              </a:tr>
              <a:tr h="384175">
                <a:tc>
                  <a:txBody>
                    <a:bodyPr/>
                    <a:lstStyle/>
                    <a:p>
                      <a:pPr algn="ctr" fontAlgn="b"/>
                      <a:r>
                        <a:rPr lang="en-US" sz="1600" b="1" i="0" u="none" strike="noStrike">
                          <a:solidFill>
                            <a:schemeClr val="accent1"/>
                          </a:solidFill>
                          <a:effectLst/>
                          <a:latin typeface="Calibri" panose="020F0502020204030204" pitchFamily="34" charset="0"/>
                        </a:rPr>
                        <a:t>77%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1" i="0" u="none" strike="noStrike">
                          <a:solidFill>
                            <a:schemeClr val="accent4"/>
                          </a:solidFill>
                          <a:effectLst/>
                          <a:latin typeface="Calibri" panose="020F0502020204030204" pitchFamily="34" charset="0"/>
                        </a:rPr>
                        <a:t>15%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3348415"/>
                  </a:ext>
                </a:extLst>
              </a:tr>
              <a:tr h="419100">
                <a:tc>
                  <a:txBody>
                    <a:bodyPr/>
                    <a:lstStyle/>
                    <a:p>
                      <a:pPr algn="ctr" fontAlgn="b"/>
                      <a:r>
                        <a:rPr lang="en-US" sz="1600" b="1" i="0" u="none" strike="noStrike">
                          <a:solidFill>
                            <a:schemeClr val="accent1"/>
                          </a:solidFill>
                          <a:effectLst/>
                          <a:latin typeface="Calibri" panose="020F0502020204030204" pitchFamily="34" charset="0"/>
                        </a:rPr>
                        <a:t>76%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1" i="0" u="none" strike="noStrike">
                          <a:solidFill>
                            <a:schemeClr val="accent4"/>
                          </a:solidFill>
                          <a:effectLst/>
                          <a:latin typeface="Calibri" panose="020F0502020204030204" pitchFamily="34" charset="0"/>
                        </a:rPr>
                        <a:t>13%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4013485"/>
                  </a:ext>
                </a:extLst>
              </a:tr>
              <a:tr h="381000">
                <a:tc>
                  <a:txBody>
                    <a:bodyPr/>
                    <a:lstStyle/>
                    <a:p>
                      <a:pPr algn="ctr" fontAlgn="b"/>
                      <a:r>
                        <a:rPr lang="en-US" sz="1600" b="1" i="0" u="none" strike="noStrike">
                          <a:solidFill>
                            <a:schemeClr val="accent1"/>
                          </a:solidFill>
                          <a:effectLst/>
                          <a:latin typeface="Calibri" panose="020F0502020204030204" pitchFamily="34" charset="0"/>
                        </a:rPr>
                        <a:t>72%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1" i="0" u="none" strike="noStrike">
                          <a:solidFill>
                            <a:schemeClr val="accent4"/>
                          </a:solidFill>
                          <a:effectLst/>
                          <a:latin typeface="Calibri" panose="020F0502020204030204" pitchFamily="34" charset="0"/>
                        </a:rPr>
                        <a:t>10%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550174"/>
                  </a:ext>
                </a:extLst>
              </a:tr>
              <a:tr h="390525">
                <a:tc>
                  <a:txBody>
                    <a:bodyPr/>
                    <a:lstStyle/>
                    <a:p>
                      <a:pPr algn="ctr" fontAlgn="b"/>
                      <a:r>
                        <a:rPr lang="en-US" sz="1600" b="1" i="0" u="none" strike="noStrike" dirty="0">
                          <a:solidFill>
                            <a:schemeClr val="accent1"/>
                          </a:solidFill>
                          <a:effectLst/>
                          <a:latin typeface="Calibri" panose="020F0502020204030204" pitchFamily="34" charset="0"/>
                        </a:rPr>
                        <a:t>68%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1" i="0" u="none" strike="noStrike" dirty="0">
                          <a:solidFill>
                            <a:schemeClr val="accent4"/>
                          </a:solidFill>
                          <a:effectLst/>
                          <a:latin typeface="Calibri" panose="020F0502020204030204" pitchFamily="34" charset="0"/>
                        </a:rPr>
                        <a:t>20%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9905901"/>
                  </a:ext>
                </a:extLst>
              </a:tr>
              <a:tr h="400050">
                <a:tc>
                  <a:txBody>
                    <a:bodyPr/>
                    <a:lstStyle/>
                    <a:p>
                      <a:pPr algn="ctr" fontAlgn="b"/>
                      <a:r>
                        <a:rPr lang="en-US" sz="1600" b="1" i="0" u="none" strike="noStrike" dirty="0">
                          <a:solidFill>
                            <a:schemeClr val="accent1"/>
                          </a:solidFill>
                          <a:effectLst/>
                          <a:latin typeface="Calibri" panose="020F0502020204030204" pitchFamily="34" charset="0"/>
                        </a:rPr>
                        <a:t>56%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1" i="0" u="none" strike="noStrike" dirty="0">
                          <a:solidFill>
                            <a:schemeClr val="accent4"/>
                          </a:solidFill>
                          <a:effectLst/>
                          <a:latin typeface="Calibri" panose="020F0502020204030204" pitchFamily="34" charset="0"/>
                        </a:rPr>
                        <a:t>20%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7234595"/>
                  </a:ext>
                </a:extLst>
              </a:tr>
              <a:tr h="384175">
                <a:tc>
                  <a:txBody>
                    <a:bodyPr/>
                    <a:lstStyle/>
                    <a:p>
                      <a:pPr algn="ctr" fontAlgn="b"/>
                      <a:r>
                        <a:rPr lang="en-US" sz="1600" b="1" i="0" u="none" strike="noStrike" dirty="0">
                          <a:solidFill>
                            <a:schemeClr val="accent1"/>
                          </a:solidFill>
                          <a:effectLst/>
                          <a:latin typeface="Calibri" panose="020F0502020204030204" pitchFamily="34" charset="0"/>
                        </a:rPr>
                        <a:t>55%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1" i="0" u="none" strike="noStrike">
                          <a:solidFill>
                            <a:schemeClr val="accent4"/>
                          </a:solidFill>
                          <a:effectLst/>
                          <a:latin typeface="Calibri" panose="020F0502020204030204" pitchFamily="34" charset="0"/>
                        </a:rPr>
                        <a:t>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7255330"/>
                  </a:ext>
                </a:extLst>
              </a:tr>
              <a:tr h="393700">
                <a:tc>
                  <a:txBody>
                    <a:bodyPr/>
                    <a:lstStyle/>
                    <a:p>
                      <a:pPr algn="ctr" fontAlgn="b"/>
                      <a:r>
                        <a:rPr lang="en-US" sz="1600" b="1" i="0" u="none" strike="noStrike">
                          <a:solidFill>
                            <a:schemeClr val="accent1"/>
                          </a:solidFill>
                          <a:effectLst/>
                          <a:latin typeface="Calibri" panose="020F0502020204030204" pitchFamily="34" charset="0"/>
                        </a:rPr>
                        <a:t>37%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600" b="1" i="0" u="none" strike="noStrike" dirty="0">
                          <a:solidFill>
                            <a:schemeClr val="accent4"/>
                          </a:solidFill>
                          <a:effectLst/>
                          <a:latin typeface="Calibri" panose="020F0502020204030204" pitchFamily="34" charset="0"/>
                        </a:rPr>
                        <a:t>21%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4078344"/>
                  </a:ext>
                </a:extLst>
              </a:tr>
            </a:tbl>
          </a:graphicData>
        </a:graphic>
      </p:graphicFrame>
      <p:sp>
        <p:nvSpPr>
          <p:cNvPr id="15" name="TextBox 14">
            <a:extLst>
              <a:ext uri="{FF2B5EF4-FFF2-40B4-BE49-F238E27FC236}">
                <a16:creationId xmlns:a16="http://schemas.microsoft.com/office/drawing/2014/main" id="{01DDABCE-EEB1-1C60-670F-3AAA563B3066}"/>
              </a:ext>
            </a:extLst>
          </p:cNvPr>
          <p:cNvSpPr txBox="1"/>
          <p:nvPr/>
        </p:nvSpPr>
        <p:spPr>
          <a:xfrm>
            <a:off x="-257380" y="5054077"/>
            <a:ext cx="3693111" cy="505523"/>
          </a:xfrm>
          <a:prstGeom prst="rect">
            <a:avLst/>
          </a:prstGeom>
          <a:noFill/>
        </p:spPr>
        <p:txBody>
          <a:bodyPr wrap="square">
            <a:spAutoFit/>
          </a:bodyPr>
          <a:lstStyle/>
          <a:p>
            <a:pPr algn="r">
              <a:lnSpc>
                <a:spcPts val="1600"/>
              </a:lnSpc>
            </a:pPr>
            <a:r>
              <a:rPr lang="en-US" sz="1600" dirty="0"/>
              <a:t>^The Spreckels Union School District</a:t>
            </a:r>
            <a:br>
              <a:rPr lang="en-US" sz="1600" dirty="0"/>
            </a:br>
            <a:r>
              <a:rPr lang="en-US" sz="1600" dirty="0"/>
              <a:t>Board of Education</a:t>
            </a:r>
          </a:p>
        </p:txBody>
      </p:sp>
      <p:sp>
        <p:nvSpPr>
          <p:cNvPr id="2" name="Rectangle: Rounded Corners 1">
            <a:extLst>
              <a:ext uri="{FF2B5EF4-FFF2-40B4-BE49-F238E27FC236}">
                <a16:creationId xmlns:a16="http://schemas.microsoft.com/office/drawing/2014/main" id="{51F03C13-770A-755B-63CD-AED68273E8E8}"/>
              </a:ext>
            </a:extLst>
          </p:cNvPr>
          <p:cNvSpPr/>
          <p:nvPr/>
        </p:nvSpPr>
        <p:spPr>
          <a:xfrm>
            <a:off x="130629" y="4679950"/>
            <a:ext cx="8998131" cy="384175"/>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4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FB2FA-8153-E3D3-BE10-174CD2D01ECC}"/>
              </a:ext>
            </a:extLst>
          </p:cNvPr>
          <p:cNvSpPr>
            <a:spLocks noGrp="1"/>
          </p:cNvSpPr>
          <p:nvPr>
            <p:ph type="title"/>
          </p:nvPr>
        </p:nvSpPr>
        <p:spPr/>
        <p:txBody>
          <a:bodyPr>
            <a:normAutofit/>
          </a:bodyPr>
          <a:lstStyle/>
          <a:p>
            <a:r>
              <a:rPr lang="en-US" sz="3200" dirty="0"/>
              <a:t>Six-in-ten voters recognize the District’s </a:t>
            </a:r>
            <a:br>
              <a:rPr lang="en-US" sz="3200" dirty="0"/>
            </a:br>
            <a:r>
              <a:rPr lang="en-US" sz="3200" dirty="0"/>
              <a:t>need for additional funding.</a:t>
            </a:r>
          </a:p>
        </p:txBody>
      </p:sp>
      <p:sp>
        <p:nvSpPr>
          <p:cNvPr id="4" name="TextBox 3">
            <a:extLst>
              <a:ext uri="{FF2B5EF4-FFF2-40B4-BE49-F238E27FC236}">
                <a16:creationId xmlns:a16="http://schemas.microsoft.com/office/drawing/2014/main" id="{CC1A9126-9726-1EB6-4859-4BE589F7D0A6}"/>
              </a:ext>
            </a:extLst>
          </p:cNvPr>
          <p:cNvSpPr txBox="1"/>
          <p:nvPr/>
        </p:nvSpPr>
        <p:spPr>
          <a:xfrm>
            <a:off x="0" y="1331649"/>
            <a:ext cx="9128760" cy="615553"/>
          </a:xfrm>
          <a:prstGeom prst="rect">
            <a:avLst/>
          </a:prstGeom>
          <a:noFill/>
        </p:spPr>
        <p:txBody>
          <a:bodyPr wrap="square" rtlCol="0">
            <a:spAutoFit/>
          </a:bodyPr>
          <a:lstStyle/>
          <a:p>
            <a:pPr algn="ctr"/>
            <a:r>
              <a:rPr lang="en-US" sz="1700" i="1" dirty="0"/>
              <a:t>Generally speaking, would you say that the Spreckels Union School District has a great need for additional funding, some need, a little need or no real need for additional funding? </a:t>
            </a:r>
          </a:p>
        </p:txBody>
      </p:sp>
      <p:graphicFrame>
        <p:nvGraphicFramePr>
          <p:cNvPr id="5" name="Chart 4">
            <a:extLst>
              <a:ext uri="{FF2B5EF4-FFF2-40B4-BE49-F238E27FC236}">
                <a16:creationId xmlns:a16="http://schemas.microsoft.com/office/drawing/2014/main" id="{F742FADD-49C9-E366-5135-2538F11F5332}"/>
              </a:ext>
            </a:extLst>
          </p:cNvPr>
          <p:cNvGraphicFramePr/>
          <p:nvPr>
            <p:extLst>
              <p:ext uri="{D42A27DB-BD31-4B8C-83A1-F6EECF244321}">
                <p14:modId xmlns:p14="http://schemas.microsoft.com/office/powerpoint/2010/main" val="3195094139"/>
              </p:ext>
            </p:extLst>
          </p:nvPr>
        </p:nvGraphicFramePr>
        <p:xfrm>
          <a:off x="385893" y="2125363"/>
          <a:ext cx="7674864" cy="4189197"/>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a:extLst>
              <a:ext uri="{FF2B5EF4-FFF2-40B4-BE49-F238E27FC236}">
                <a16:creationId xmlns:a16="http://schemas.microsoft.com/office/drawing/2014/main" id="{6A69E103-8F80-32E1-F849-5153A694ADE1}"/>
              </a:ext>
            </a:extLst>
          </p:cNvPr>
          <p:cNvGrpSpPr/>
          <p:nvPr/>
        </p:nvGrpSpPr>
        <p:grpSpPr>
          <a:xfrm>
            <a:off x="4446077" y="3894992"/>
            <a:ext cx="1526245" cy="987552"/>
            <a:chOff x="6629990" y="3894992"/>
            <a:chExt cx="1526245" cy="987552"/>
          </a:xfrm>
        </p:grpSpPr>
        <p:sp>
          <p:nvSpPr>
            <p:cNvPr id="7" name="TextBox 6">
              <a:extLst>
                <a:ext uri="{FF2B5EF4-FFF2-40B4-BE49-F238E27FC236}">
                  <a16:creationId xmlns:a16="http://schemas.microsoft.com/office/drawing/2014/main" id="{1550A9D3-85F5-8FEB-D8A4-957652EC7816}"/>
                </a:ext>
              </a:extLst>
            </p:cNvPr>
            <p:cNvSpPr txBox="1"/>
            <p:nvPr/>
          </p:nvSpPr>
          <p:spPr>
            <a:xfrm>
              <a:off x="6643037" y="3977117"/>
              <a:ext cx="1513198" cy="823302"/>
            </a:xfrm>
            <a:prstGeom prst="rect">
              <a:avLst/>
            </a:prstGeom>
            <a:noFill/>
          </p:spPr>
          <p:txBody>
            <a:bodyPr wrap="square" rtlCol="0">
              <a:spAutoFit/>
            </a:bodyPr>
            <a:lstStyle/>
            <a:p>
              <a:pPr algn="ctr">
                <a:lnSpc>
                  <a:spcPts val="1900"/>
                </a:lnSpc>
              </a:pPr>
              <a:r>
                <a:rPr lang="en-US" b="1" dirty="0">
                  <a:solidFill>
                    <a:schemeClr val="accent4"/>
                  </a:solidFill>
                </a:rPr>
                <a:t>Little/</a:t>
              </a:r>
              <a:br>
                <a:rPr lang="en-US" b="1" dirty="0">
                  <a:solidFill>
                    <a:schemeClr val="accent4"/>
                  </a:solidFill>
                </a:rPr>
              </a:br>
              <a:r>
                <a:rPr lang="en-US" b="1" dirty="0">
                  <a:solidFill>
                    <a:schemeClr val="accent4"/>
                  </a:solidFill>
                </a:rPr>
                <a:t>No Real Need</a:t>
              </a:r>
              <a:br>
                <a:rPr lang="en-US" b="1" dirty="0">
                  <a:solidFill>
                    <a:schemeClr val="accent4"/>
                  </a:solidFill>
                </a:rPr>
              </a:br>
              <a:r>
                <a:rPr lang="en-US" b="1" dirty="0">
                  <a:solidFill>
                    <a:schemeClr val="accent4"/>
                  </a:solidFill>
                </a:rPr>
                <a:t>19%</a:t>
              </a:r>
            </a:p>
          </p:txBody>
        </p:sp>
        <p:cxnSp>
          <p:nvCxnSpPr>
            <p:cNvPr id="8" name="Straight Connector 7">
              <a:extLst>
                <a:ext uri="{FF2B5EF4-FFF2-40B4-BE49-F238E27FC236}">
                  <a16:creationId xmlns:a16="http://schemas.microsoft.com/office/drawing/2014/main" id="{64E37E43-8895-E1C1-38AB-F4EF61BE0503}"/>
                </a:ext>
              </a:extLst>
            </p:cNvPr>
            <p:cNvCxnSpPr>
              <a:cxnSpLocks/>
            </p:cNvCxnSpPr>
            <p:nvPr/>
          </p:nvCxnSpPr>
          <p:spPr>
            <a:xfrm>
              <a:off x="6629990" y="3894992"/>
              <a:ext cx="0" cy="98755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8D8B37F7-3EAB-5C67-BCFE-FD0202246309}"/>
              </a:ext>
            </a:extLst>
          </p:cNvPr>
          <p:cNvGrpSpPr/>
          <p:nvPr/>
        </p:nvGrpSpPr>
        <p:grpSpPr>
          <a:xfrm>
            <a:off x="7551137" y="2304317"/>
            <a:ext cx="1513198" cy="987552"/>
            <a:chOff x="6539078" y="2304317"/>
            <a:chExt cx="1513198" cy="987552"/>
          </a:xfrm>
        </p:grpSpPr>
        <p:sp>
          <p:nvSpPr>
            <p:cNvPr id="10" name="TextBox 9">
              <a:extLst>
                <a:ext uri="{FF2B5EF4-FFF2-40B4-BE49-F238E27FC236}">
                  <a16:creationId xmlns:a16="http://schemas.microsoft.com/office/drawing/2014/main" id="{315B00F7-1347-3C03-787F-2DEC87A4E83F}"/>
                </a:ext>
              </a:extLst>
            </p:cNvPr>
            <p:cNvSpPr txBox="1"/>
            <p:nvPr/>
          </p:nvSpPr>
          <p:spPr>
            <a:xfrm>
              <a:off x="6539078" y="2386442"/>
              <a:ext cx="1513198" cy="823302"/>
            </a:xfrm>
            <a:prstGeom prst="rect">
              <a:avLst/>
            </a:prstGeom>
            <a:noFill/>
          </p:spPr>
          <p:txBody>
            <a:bodyPr wrap="square" rtlCol="0">
              <a:spAutoFit/>
            </a:bodyPr>
            <a:lstStyle/>
            <a:p>
              <a:pPr algn="ctr">
                <a:lnSpc>
                  <a:spcPts val="1900"/>
                </a:lnSpc>
              </a:pPr>
              <a:r>
                <a:rPr lang="en-US" b="1" dirty="0">
                  <a:solidFill>
                    <a:schemeClr val="accent1"/>
                  </a:solidFill>
                </a:rPr>
                <a:t>Great/</a:t>
              </a:r>
              <a:br>
                <a:rPr lang="en-US" b="1" dirty="0">
                  <a:solidFill>
                    <a:schemeClr val="accent1"/>
                  </a:solidFill>
                </a:rPr>
              </a:br>
              <a:r>
                <a:rPr lang="en-US" b="1" dirty="0">
                  <a:solidFill>
                    <a:schemeClr val="accent1"/>
                  </a:solidFill>
                </a:rPr>
                <a:t>Some Need</a:t>
              </a:r>
              <a:br>
                <a:rPr lang="en-US" b="1" dirty="0">
                  <a:solidFill>
                    <a:schemeClr val="accent1"/>
                  </a:solidFill>
                </a:rPr>
              </a:br>
              <a:r>
                <a:rPr lang="en-US" b="1" dirty="0">
                  <a:solidFill>
                    <a:schemeClr val="accent1"/>
                  </a:solidFill>
                </a:rPr>
                <a:t>63%</a:t>
              </a:r>
            </a:p>
          </p:txBody>
        </p:sp>
        <p:cxnSp>
          <p:nvCxnSpPr>
            <p:cNvPr id="11" name="Straight Connector 10">
              <a:extLst>
                <a:ext uri="{FF2B5EF4-FFF2-40B4-BE49-F238E27FC236}">
                  <a16:creationId xmlns:a16="http://schemas.microsoft.com/office/drawing/2014/main" id="{C04413D1-A261-0AE6-9216-376087F5F190}"/>
                </a:ext>
              </a:extLst>
            </p:cNvPr>
            <p:cNvCxnSpPr>
              <a:cxnSpLocks/>
            </p:cNvCxnSpPr>
            <p:nvPr/>
          </p:nvCxnSpPr>
          <p:spPr>
            <a:xfrm>
              <a:off x="6629990" y="2304317"/>
              <a:ext cx="0" cy="98755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F7E706D-FE6D-06F9-0B8D-CC249A1D8107}"/>
                </a:ext>
              </a:extLst>
            </p:cNvPr>
            <p:cNvCxnSpPr>
              <a:cxnSpLocks/>
            </p:cNvCxnSpPr>
            <p:nvPr/>
          </p:nvCxnSpPr>
          <p:spPr>
            <a:xfrm>
              <a:off x="6629990" y="2304317"/>
              <a:ext cx="0" cy="98755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4" name="Text Placeholder 13">
            <a:extLst>
              <a:ext uri="{FF2B5EF4-FFF2-40B4-BE49-F238E27FC236}">
                <a16:creationId xmlns:a16="http://schemas.microsoft.com/office/drawing/2014/main" id="{4A99A093-50D6-EA97-1B3F-79703213D21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50013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58F1-E1E9-115D-959C-D34A04F89273}"/>
              </a:ext>
            </a:extLst>
          </p:cNvPr>
          <p:cNvSpPr>
            <a:spLocks noGrp="1"/>
          </p:cNvSpPr>
          <p:nvPr>
            <p:ph type="title"/>
          </p:nvPr>
        </p:nvSpPr>
        <p:spPr/>
        <p:txBody>
          <a:bodyPr/>
          <a:lstStyle/>
          <a:p>
            <a:r>
              <a:rPr lang="en-US" dirty="0"/>
              <a:t>Initial Community Attitudes </a:t>
            </a:r>
            <a:br>
              <a:rPr lang="en-US" dirty="0"/>
            </a:br>
            <a:r>
              <a:rPr lang="en-US" dirty="0"/>
              <a:t>on Potential Bond Measure</a:t>
            </a:r>
          </a:p>
        </p:txBody>
      </p:sp>
    </p:spTree>
    <p:extLst>
      <p:ext uri="{BB962C8B-B14F-4D97-AF65-F5344CB8AC3E}">
        <p14:creationId xmlns:p14="http://schemas.microsoft.com/office/powerpoint/2010/main" val="1847503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9C4A3-8760-1FB8-F369-BDB996D1BE18}"/>
              </a:ext>
            </a:extLst>
          </p:cNvPr>
          <p:cNvSpPr>
            <a:spLocks noGrp="1"/>
          </p:cNvSpPr>
          <p:nvPr>
            <p:ph type="title"/>
          </p:nvPr>
        </p:nvSpPr>
        <p:spPr/>
        <p:txBody>
          <a:bodyPr/>
          <a:lstStyle/>
          <a:p>
            <a:r>
              <a:rPr lang="en-US" dirty="0"/>
              <a:t>Hypothetical Ballot Language Tested</a:t>
            </a:r>
            <a:br>
              <a:rPr lang="en-US" sz="3600" dirty="0"/>
            </a:br>
            <a:r>
              <a:rPr lang="en-US" sz="1800" b="0" i="1" dirty="0"/>
              <a:t>(Reviewed by Legal Counsel)</a:t>
            </a:r>
            <a:endParaRPr lang="en-US" dirty="0"/>
          </a:p>
        </p:txBody>
      </p:sp>
      <p:sp>
        <p:nvSpPr>
          <p:cNvPr id="3" name="Text Placeholder 2">
            <a:extLst>
              <a:ext uri="{FF2B5EF4-FFF2-40B4-BE49-F238E27FC236}">
                <a16:creationId xmlns:a16="http://schemas.microsoft.com/office/drawing/2014/main" id="{0E76CAF0-17A2-B991-89F4-E851D3B1AA09}"/>
              </a:ext>
            </a:extLst>
          </p:cNvPr>
          <p:cNvSpPr>
            <a:spLocks noGrp="1"/>
          </p:cNvSpPr>
          <p:nvPr>
            <p:ph type="body" sz="quarter" idx="10"/>
          </p:nvPr>
        </p:nvSpPr>
        <p:spPr/>
        <p:txBody>
          <a:bodyPr/>
          <a:lstStyle/>
          <a:p>
            <a:r>
              <a:rPr lang="en-US" dirty="0"/>
              <a:t>Q. If the election were held today, would you vote yes in favor of this measure or no to oppose it? Split Sample</a:t>
            </a:r>
          </a:p>
        </p:txBody>
      </p:sp>
      <p:graphicFrame>
        <p:nvGraphicFramePr>
          <p:cNvPr id="4" name="Table 3">
            <a:extLst>
              <a:ext uri="{FF2B5EF4-FFF2-40B4-BE49-F238E27FC236}">
                <a16:creationId xmlns:a16="http://schemas.microsoft.com/office/drawing/2014/main" id="{A10B0C0A-E23D-9425-AF46-6D5BAA34F3FB}"/>
              </a:ext>
            </a:extLst>
          </p:cNvPr>
          <p:cNvGraphicFramePr>
            <a:graphicFrameLocks noGrp="1"/>
          </p:cNvGraphicFramePr>
          <p:nvPr>
            <p:extLst>
              <p:ext uri="{D42A27DB-BD31-4B8C-83A1-F6EECF244321}">
                <p14:modId xmlns:p14="http://schemas.microsoft.com/office/powerpoint/2010/main" val="2437203786"/>
              </p:ext>
            </p:extLst>
          </p:nvPr>
        </p:nvGraphicFramePr>
        <p:xfrm>
          <a:off x="177553" y="1302605"/>
          <a:ext cx="8735627" cy="4764365"/>
        </p:xfrm>
        <a:graphic>
          <a:graphicData uri="http://schemas.openxmlformats.org/drawingml/2006/table">
            <a:tbl>
              <a:tblPr>
                <a:tableStyleId>{93296810-A885-4BE3-A3E7-6D5BEEA58F35}</a:tableStyleId>
              </a:tblPr>
              <a:tblGrid>
                <a:gridCol w="8735627">
                  <a:extLst>
                    <a:ext uri="{9D8B030D-6E8A-4147-A177-3AD203B41FA5}">
                      <a16:colId xmlns:a16="http://schemas.microsoft.com/office/drawing/2014/main" val="308848479"/>
                    </a:ext>
                  </a:extLst>
                </a:gridCol>
              </a:tblGrid>
              <a:tr h="4764365">
                <a:tc>
                  <a:txBody>
                    <a:bodyPr/>
                    <a:lstStyle/>
                    <a:p>
                      <a:pPr marL="0" marR="0" lvl="0" indent="0" algn="ctr" defTabSz="914400" rtl="0" eaLnBrk="1" fontAlgn="auto" latinLnBrk="0" hangingPunct="1">
                        <a:lnSpc>
                          <a:spcPts val="3200"/>
                        </a:lnSpc>
                        <a:spcBef>
                          <a:spcPts val="0"/>
                        </a:spcBef>
                        <a:spcAft>
                          <a:spcPts val="0"/>
                        </a:spcAft>
                        <a:buClrTx/>
                        <a:buSzTx/>
                        <a:buFontTx/>
                        <a:buNone/>
                        <a:tabLst/>
                        <a:defRPr/>
                      </a:pPr>
                      <a:r>
                        <a:rPr lang="en-US" sz="2400" b="1" kern="1200" dirty="0">
                          <a:solidFill>
                            <a:schemeClr val="dk1"/>
                          </a:solidFill>
                          <a:effectLst/>
                          <a:latin typeface="+mn-lt"/>
                          <a:ea typeface="+mn-ea"/>
                          <a:cs typeface="+mn-cs"/>
                        </a:rPr>
                        <a:t>Spreckels Union School District </a:t>
                      </a:r>
                    </a:p>
                    <a:p>
                      <a:pPr marL="0" marR="0" lvl="0" indent="0" algn="ctr" defTabSz="914400" rtl="0" eaLnBrk="1" fontAlgn="auto" latinLnBrk="0" hangingPunct="1">
                        <a:lnSpc>
                          <a:spcPts val="3200"/>
                        </a:lnSpc>
                        <a:spcBef>
                          <a:spcPts val="0"/>
                        </a:spcBef>
                        <a:spcAft>
                          <a:spcPts val="0"/>
                        </a:spcAft>
                        <a:buClrTx/>
                        <a:buSzTx/>
                        <a:buFontTx/>
                        <a:buNone/>
                        <a:tabLst/>
                        <a:defRPr/>
                      </a:pPr>
                      <a:r>
                        <a:rPr lang="en-US" sz="2400" b="1" kern="1200" dirty="0">
                          <a:solidFill>
                            <a:schemeClr val="dk1"/>
                          </a:solidFill>
                          <a:effectLst/>
                          <a:latin typeface="+mn-lt"/>
                          <a:ea typeface="+mn-ea"/>
                          <a:cs typeface="+mn-cs"/>
                        </a:rPr>
                        <a:t>Classroom Repair, Upgrade, Safety Measure </a:t>
                      </a:r>
                    </a:p>
                    <a:p>
                      <a:pPr marL="0" marR="0" lvl="0" indent="0" algn="just" defTabSz="914400" rtl="0" eaLnBrk="1" fontAlgn="auto" latinLnBrk="0" hangingPunct="1">
                        <a:lnSpc>
                          <a:spcPts val="3200"/>
                        </a:lnSpc>
                        <a:spcBef>
                          <a:spcPts val="0"/>
                        </a:spcBef>
                        <a:spcAft>
                          <a:spcPts val="0"/>
                        </a:spcAft>
                        <a:buClrTx/>
                        <a:buSzTx/>
                        <a:buFontTx/>
                        <a:buNone/>
                        <a:tabLst/>
                        <a:defRPr/>
                      </a:pPr>
                      <a:r>
                        <a:rPr lang="en-US" sz="2400" kern="1200" dirty="0">
                          <a:solidFill>
                            <a:schemeClr val="dk1"/>
                          </a:solidFill>
                          <a:effectLst/>
                          <a:latin typeface="+mn-lt"/>
                          <a:ea typeface="+mn-ea"/>
                          <a:cs typeface="+mn-cs"/>
                        </a:rPr>
                        <a:t>To repair/upgrade neighborhood schools, outdated electrical/ sewer systems, leaky roofs, plumbing; remove asbestos, lead paint, mold; </a:t>
                      </a:r>
                      <a:br>
                        <a:rPr lang="en-US" sz="2400" kern="1200" dirty="0">
                          <a:solidFill>
                            <a:schemeClr val="dk1"/>
                          </a:solidFill>
                          <a:effectLst/>
                          <a:latin typeface="+mn-lt"/>
                          <a:ea typeface="+mn-ea"/>
                          <a:cs typeface="+mn-cs"/>
                        </a:rPr>
                      </a:br>
                      <a:r>
                        <a:rPr lang="en-US" sz="2400" kern="1200" dirty="0">
                          <a:solidFill>
                            <a:schemeClr val="dk1"/>
                          </a:solidFill>
                          <a:effectLst/>
                          <a:latin typeface="+mn-lt"/>
                          <a:ea typeface="+mn-ea"/>
                          <a:cs typeface="+mn-cs"/>
                        </a:rPr>
                        <a:t>provide safe drinking water; upgrade school security, fire safety, emergency communication systems; shall Spreckels Union School District’s measure authorizing $27,000,000 in bonds at legal rates, be adopted, levying </a:t>
                      </a:r>
                      <a:r>
                        <a:rPr lang="en-US" sz="2400" b="1" kern="1200" dirty="0">
                          <a:solidFill>
                            <a:schemeClr val="dk1"/>
                          </a:solidFill>
                          <a:effectLst/>
                          <a:latin typeface="+mn-lt"/>
                          <a:ea typeface="+mn-ea"/>
                          <a:cs typeface="+mn-cs"/>
                        </a:rPr>
                        <a:t>$30 per $100,000/3¢ per $100</a:t>
                      </a:r>
                      <a:r>
                        <a:rPr lang="en-US" sz="2400" kern="1200" dirty="0">
                          <a:solidFill>
                            <a:schemeClr val="dk1"/>
                          </a:solidFill>
                          <a:effectLst/>
                          <a:latin typeface="+mn-lt"/>
                          <a:ea typeface="+mn-ea"/>
                          <a:cs typeface="+mn-cs"/>
                        </a:rPr>
                        <a:t> </a:t>
                      </a:r>
                      <a:r>
                        <a:rPr lang="en-US" sz="2400" b="1" kern="1200" dirty="0">
                          <a:solidFill>
                            <a:schemeClr val="dk1"/>
                          </a:solidFill>
                          <a:effectLst/>
                          <a:latin typeface="+mn-lt"/>
                          <a:ea typeface="+mn-ea"/>
                          <a:cs typeface="+mn-cs"/>
                        </a:rPr>
                        <a:t> </a:t>
                      </a:r>
                      <a:r>
                        <a:rPr lang="en-US" sz="2400" kern="1200" dirty="0">
                          <a:solidFill>
                            <a:schemeClr val="dk1"/>
                          </a:solidFill>
                          <a:effectLst/>
                          <a:latin typeface="+mn-lt"/>
                          <a:ea typeface="+mn-ea"/>
                          <a:cs typeface="+mn-cs"/>
                        </a:rPr>
                        <a:t>of assessed valuation, averaging $5,500,000 annually while bonds are outstanding, requiring oversight, audits, public disclosure of all spending, all funds for local schools?</a:t>
                      </a:r>
                    </a:p>
                  </a:txBody>
                  <a:tcPr anchor="ctr">
                    <a:lnL w="12700" cmpd="sng">
                      <a:noFill/>
                    </a:lnL>
                    <a:lnR w="12700" cmpd="sng">
                      <a:noFill/>
                    </a:lnR>
                    <a:lnT w="12700" cmpd="sng">
                      <a:noFill/>
                    </a:lnT>
                    <a:lnB w="571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8107010"/>
                  </a:ext>
                </a:extLst>
              </a:tr>
            </a:tbl>
          </a:graphicData>
        </a:graphic>
      </p:graphicFrame>
    </p:spTree>
    <p:extLst>
      <p:ext uri="{BB962C8B-B14F-4D97-AF65-F5344CB8AC3E}">
        <p14:creationId xmlns:p14="http://schemas.microsoft.com/office/powerpoint/2010/main" val="2218165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49CC-09EC-FBF8-B0BB-D012CEFE2952}"/>
              </a:ext>
            </a:extLst>
          </p:cNvPr>
          <p:cNvSpPr>
            <a:spLocks noGrp="1"/>
          </p:cNvSpPr>
          <p:nvPr>
            <p:ph type="title"/>
          </p:nvPr>
        </p:nvSpPr>
        <p:spPr/>
        <p:txBody>
          <a:bodyPr>
            <a:noAutofit/>
          </a:bodyPr>
          <a:lstStyle/>
          <a:p>
            <a:r>
              <a:rPr lang="en-US" sz="2800" dirty="0"/>
              <a:t>A majority of voters back a bond with a tax rate detailed</a:t>
            </a:r>
            <a:br>
              <a:rPr lang="en-US" sz="2800" dirty="0"/>
            </a:br>
            <a:r>
              <a:rPr lang="en-US" sz="2800" dirty="0"/>
              <a:t>in either dollars or cents, with the description using cents </a:t>
            </a:r>
            <a:br>
              <a:rPr lang="en-US" sz="2800" dirty="0"/>
            </a:br>
            <a:r>
              <a:rPr lang="en-US" sz="2800" dirty="0"/>
              <a:t>being the easiest to understand.</a:t>
            </a:r>
          </a:p>
        </p:txBody>
      </p:sp>
      <p:sp>
        <p:nvSpPr>
          <p:cNvPr id="3" name="Text Placeholder 2">
            <a:extLst>
              <a:ext uri="{FF2B5EF4-FFF2-40B4-BE49-F238E27FC236}">
                <a16:creationId xmlns:a16="http://schemas.microsoft.com/office/drawing/2014/main" id="{EF7C1FA9-E148-81C4-0DD0-1847E0CE7557}"/>
              </a:ext>
            </a:extLst>
          </p:cNvPr>
          <p:cNvSpPr>
            <a:spLocks noGrp="1"/>
          </p:cNvSpPr>
          <p:nvPr>
            <p:ph type="body" sz="quarter" idx="10"/>
          </p:nvPr>
        </p:nvSpPr>
        <p:spPr/>
        <p:txBody>
          <a:bodyPr/>
          <a:lstStyle/>
          <a:p>
            <a:r>
              <a:rPr lang="en-US" dirty="0"/>
              <a:t>If the election were held today, would you vote yes in favor of this measure or no to oppose it? </a:t>
            </a:r>
          </a:p>
        </p:txBody>
      </p:sp>
      <p:sp>
        <p:nvSpPr>
          <p:cNvPr id="11" name="TextBox 10">
            <a:extLst>
              <a:ext uri="{FF2B5EF4-FFF2-40B4-BE49-F238E27FC236}">
                <a16:creationId xmlns:a16="http://schemas.microsoft.com/office/drawing/2014/main" id="{5867F910-757E-7F88-5C4A-88F5B580B1E7}"/>
              </a:ext>
            </a:extLst>
          </p:cNvPr>
          <p:cNvSpPr txBox="1"/>
          <p:nvPr/>
        </p:nvSpPr>
        <p:spPr>
          <a:xfrm>
            <a:off x="3038658" y="2019300"/>
            <a:ext cx="1751429" cy="369332"/>
          </a:xfrm>
          <a:prstGeom prst="rect">
            <a:avLst/>
          </a:prstGeom>
          <a:solidFill>
            <a:schemeClr val="accent6">
              <a:lumMod val="40000"/>
              <a:lumOff val="60000"/>
            </a:schemeClr>
          </a:solidFill>
          <a:ln>
            <a:solidFill>
              <a:schemeClr val="accent1"/>
            </a:solidFill>
          </a:ln>
        </p:spPr>
        <p:txBody>
          <a:bodyPr wrap="square" rtlCol="0">
            <a:spAutoFit/>
          </a:bodyPr>
          <a:lstStyle>
            <a:defPPr>
              <a:defRPr lang="en-US"/>
            </a:defPPr>
            <a:lvl1pPr algn="ctr">
              <a:defRPr b="1"/>
            </a:lvl1pPr>
          </a:lstStyle>
          <a:p>
            <a:r>
              <a:rPr lang="en-US" dirty="0"/>
              <a:t>$30/$100,000</a:t>
            </a:r>
          </a:p>
        </p:txBody>
      </p:sp>
      <p:sp>
        <p:nvSpPr>
          <p:cNvPr id="12" name="TextBox 11">
            <a:extLst>
              <a:ext uri="{FF2B5EF4-FFF2-40B4-BE49-F238E27FC236}">
                <a16:creationId xmlns:a16="http://schemas.microsoft.com/office/drawing/2014/main" id="{D9471308-9A28-77C2-B5AA-C22E83FBE931}"/>
              </a:ext>
            </a:extLst>
          </p:cNvPr>
          <p:cNvSpPr txBox="1"/>
          <p:nvPr/>
        </p:nvSpPr>
        <p:spPr>
          <a:xfrm>
            <a:off x="6380955" y="2019300"/>
            <a:ext cx="1698719" cy="369332"/>
          </a:xfrm>
          <a:prstGeom prst="rect">
            <a:avLst/>
          </a:prstGeom>
          <a:solidFill>
            <a:schemeClr val="accent6">
              <a:lumMod val="40000"/>
              <a:lumOff val="60000"/>
            </a:schemeClr>
          </a:solidFill>
          <a:ln>
            <a:solidFill>
              <a:schemeClr val="accent1"/>
            </a:solidFill>
          </a:ln>
        </p:spPr>
        <p:txBody>
          <a:bodyPr wrap="square" rtlCol="0">
            <a:spAutoFit/>
          </a:bodyPr>
          <a:lstStyle>
            <a:defPPr>
              <a:defRPr lang="en-US"/>
            </a:defPPr>
            <a:lvl1pPr algn="ctr">
              <a:defRPr b="1"/>
            </a:lvl1pPr>
          </a:lstStyle>
          <a:p>
            <a:r>
              <a:rPr lang="en-US" dirty="0"/>
              <a:t>3¢/$100</a:t>
            </a:r>
          </a:p>
        </p:txBody>
      </p:sp>
      <p:graphicFrame>
        <p:nvGraphicFramePr>
          <p:cNvPr id="13" name="Chart 12">
            <a:extLst>
              <a:ext uri="{FF2B5EF4-FFF2-40B4-BE49-F238E27FC236}">
                <a16:creationId xmlns:a16="http://schemas.microsoft.com/office/drawing/2014/main" id="{6700D37D-5CF6-F2C6-718B-034599E5393B}"/>
              </a:ext>
            </a:extLst>
          </p:cNvPr>
          <p:cNvGraphicFramePr/>
          <p:nvPr>
            <p:extLst>
              <p:ext uri="{D42A27DB-BD31-4B8C-83A1-F6EECF244321}">
                <p14:modId xmlns:p14="http://schemas.microsoft.com/office/powerpoint/2010/main" val="4114851491"/>
              </p:ext>
            </p:extLst>
          </p:nvPr>
        </p:nvGraphicFramePr>
        <p:xfrm>
          <a:off x="2202452" y="2594027"/>
          <a:ext cx="3020037" cy="36909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CA32D153-A10A-9A0C-CC6D-BAF807BA8A09}"/>
              </a:ext>
            </a:extLst>
          </p:cNvPr>
          <p:cNvGraphicFramePr/>
          <p:nvPr>
            <p:extLst>
              <p:ext uri="{D42A27DB-BD31-4B8C-83A1-F6EECF244321}">
                <p14:modId xmlns:p14="http://schemas.microsoft.com/office/powerpoint/2010/main" val="271701568"/>
              </p:ext>
            </p:extLst>
          </p:nvPr>
        </p:nvGraphicFramePr>
        <p:xfrm>
          <a:off x="5611234" y="2594027"/>
          <a:ext cx="3020037" cy="36909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14">
            <a:extLst>
              <a:ext uri="{FF2B5EF4-FFF2-40B4-BE49-F238E27FC236}">
                <a16:creationId xmlns:a16="http://schemas.microsoft.com/office/drawing/2014/main" id="{9595C3C2-8E0C-1783-552C-B3F04A2CCA23}"/>
              </a:ext>
            </a:extLst>
          </p:cNvPr>
          <p:cNvGraphicFramePr>
            <a:graphicFrameLocks noGrp="1"/>
          </p:cNvGraphicFramePr>
          <p:nvPr>
            <p:extLst>
              <p:ext uri="{D42A27DB-BD31-4B8C-83A1-F6EECF244321}">
                <p14:modId xmlns:p14="http://schemas.microsoft.com/office/powerpoint/2010/main" val="49507206"/>
              </p:ext>
            </p:extLst>
          </p:nvPr>
        </p:nvGraphicFramePr>
        <p:xfrm>
          <a:off x="0" y="2793881"/>
          <a:ext cx="2222357" cy="3156219"/>
        </p:xfrm>
        <a:graphic>
          <a:graphicData uri="http://schemas.openxmlformats.org/drawingml/2006/table">
            <a:tbl>
              <a:tblPr>
                <a:tableStyleId>{5C22544A-7EE6-4342-B048-85BDC9FD1C3A}</a:tableStyleId>
              </a:tblPr>
              <a:tblGrid>
                <a:gridCol w="2222357">
                  <a:extLst>
                    <a:ext uri="{9D8B030D-6E8A-4147-A177-3AD203B41FA5}">
                      <a16:colId xmlns:a16="http://schemas.microsoft.com/office/drawing/2014/main" val="20000"/>
                    </a:ext>
                  </a:extLst>
                </a:gridCol>
              </a:tblGrid>
              <a:tr h="278237">
                <a:tc>
                  <a:txBody>
                    <a:bodyPr/>
                    <a:lstStyle/>
                    <a:p>
                      <a:pPr algn="r" fontAlgn="ctr"/>
                      <a:r>
                        <a:rPr lang="en-US" sz="1800" u="none" strike="noStrike" dirty="0">
                          <a:effectLst/>
                          <a:latin typeface="+mn-lt"/>
                        </a:rPr>
                        <a:t>Definitely yes</a:t>
                      </a:r>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0703">
                <a:tc>
                  <a:txBody>
                    <a:bodyPr/>
                    <a:lstStyle/>
                    <a:p>
                      <a:pPr algn="r" fontAlgn="ctr"/>
                      <a:r>
                        <a:rPr lang="en-US" sz="1800" u="none" strike="noStrike" dirty="0">
                          <a:effectLst/>
                          <a:latin typeface="+mn-lt"/>
                        </a:rPr>
                        <a:t>Probably yes</a:t>
                      </a:r>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2379">
                <a:tc>
                  <a:txBody>
                    <a:bodyPr/>
                    <a:lstStyle/>
                    <a:p>
                      <a:pPr algn="r" fontAlgn="b"/>
                      <a:r>
                        <a:rPr lang="en-US" sz="1800" u="none" strike="noStrike" dirty="0">
                          <a:effectLst/>
                          <a:latin typeface="+mn-lt"/>
                        </a:rPr>
                        <a:t>Undecided, lean yes</a:t>
                      </a:r>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8237">
                <a:tc>
                  <a:txBody>
                    <a:bodyPr/>
                    <a:lstStyle/>
                    <a:p>
                      <a:pPr algn="r" fontAlgn="b"/>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1629">
                <a:tc>
                  <a:txBody>
                    <a:bodyPr/>
                    <a:lstStyle/>
                    <a:p>
                      <a:pPr algn="r" fontAlgn="ctr"/>
                      <a:r>
                        <a:rPr lang="en-US" sz="1800" u="none" strike="noStrike" dirty="0">
                          <a:effectLst/>
                          <a:latin typeface="+mn-lt"/>
                        </a:rPr>
                        <a:t>Undecided, lean no</a:t>
                      </a:r>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9551">
                <a:tc>
                  <a:txBody>
                    <a:bodyPr/>
                    <a:lstStyle/>
                    <a:p>
                      <a:pPr algn="r" fontAlgn="ctr"/>
                      <a:r>
                        <a:rPr lang="en-US" sz="1800" u="none" strike="noStrike" dirty="0">
                          <a:effectLst/>
                          <a:latin typeface="+mn-lt"/>
                        </a:rPr>
                        <a:t>Probably no</a:t>
                      </a:r>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50024">
                <a:tc>
                  <a:txBody>
                    <a:bodyPr/>
                    <a:lstStyle/>
                    <a:p>
                      <a:pPr algn="r" fontAlgn="b"/>
                      <a:r>
                        <a:rPr lang="en-US" sz="1800" u="none" strike="noStrike" dirty="0">
                          <a:effectLst/>
                          <a:latin typeface="+mn-lt"/>
                        </a:rPr>
                        <a:t>Definitely no</a:t>
                      </a:r>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8237">
                <a:tc>
                  <a:txBody>
                    <a:bodyPr/>
                    <a:lstStyle/>
                    <a:p>
                      <a:pPr algn="r" fontAlgn="b"/>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46113">
                <a:tc>
                  <a:txBody>
                    <a:bodyPr/>
                    <a:lstStyle/>
                    <a:p>
                      <a:pPr algn="r" fontAlgn="b"/>
                      <a:r>
                        <a:rPr lang="en-US" sz="1800" u="none" strike="noStrike" dirty="0">
                          <a:effectLst/>
                          <a:latin typeface="+mn-lt"/>
                        </a:rPr>
                        <a:t>Undecided</a:t>
                      </a:r>
                      <a:endParaRPr lang="en-US" sz="18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16" name="Text Box 8">
            <a:extLst>
              <a:ext uri="{FF2B5EF4-FFF2-40B4-BE49-F238E27FC236}">
                <a16:creationId xmlns:a16="http://schemas.microsoft.com/office/drawing/2014/main" id="{EC0AB2E4-F2E8-C0CE-4026-915C009188E0}"/>
              </a:ext>
            </a:extLst>
          </p:cNvPr>
          <p:cNvSpPr txBox="1">
            <a:spLocks noChangeArrowheads="1"/>
          </p:cNvSpPr>
          <p:nvPr/>
        </p:nvSpPr>
        <p:spPr bwMode="auto">
          <a:xfrm>
            <a:off x="4733716" y="2890052"/>
            <a:ext cx="649224" cy="823302"/>
          </a:xfrm>
          <a:prstGeom prst="rect">
            <a:avLst/>
          </a:prstGeom>
          <a:noFill/>
          <a:ln w="9525">
            <a:noFill/>
            <a:miter lim="800000"/>
            <a:headEnd/>
            <a:tailEnd/>
          </a:ln>
        </p:spPr>
        <p:txBody>
          <a:bodyPr wrap="square">
            <a:spAutoFit/>
          </a:bodyPr>
          <a:lstStyle/>
          <a:p>
            <a:pPr algn="ctr">
              <a:lnSpc>
                <a:spcPts val="1900"/>
              </a:lnSpc>
              <a:spcBef>
                <a:spcPct val="50000"/>
              </a:spcBef>
            </a:pPr>
            <a:r>
              <a:rPr lang="en-US" b="1" dirty="0">
                <a:solidFill>
                  <a:schemeClr val="accent1"/>
                </a:solidFill>
              </a:rPr>
              <a:t>Total Yes</a:t>
            </a:r>
            <a:br>
              <a:rPr lang="en-US" b="1" dirty="0">
                <a:solidFill>
                  <a:schemeClr val="accent1"/>
                </a:solidFill>
              </a:rPr>
            </a:br>
            <a:r>
              <a:rPr lang="en-US" b="1" dirty="0">
                <a:solidFill>
                  <a:schemeClr val="accent1"/>
                </a:solidFill>
              </a:rPr>
              <a:t>58%</a:t>
            </a:r>
          </a:p>
        </p:txBody>
      </p:sp>
      <p:sp>
        <p:nvSpPr>
          <p:cNvPr id="17" name="Text Box 8">
            <a:extLst>
              <a:ext uri="{FF2B5EF4-FFF2-40B4-BE49-F238E27FC236}">
                <a16:creationId xmlns:a16="http://schemas.microsoft.com/office/drawing/2014/main" id="{4F15DA3D-0EAC-1E2F-6730-6B5890194F85}"/>
              </a:ext>
            </a:extLst>
          </p:cNvPr>
          <p:cNvSpPr txBox="1">
            <a:spLocks noChangeArrowheads="1"/>
          </p:cNvSpPr>
          <p:nvPr/>
        </p:nvSpPr>
        <p:spPr bwMode="auto">
          <a:xfrm>
            <a:off x="8129509" y="2890052"/>
            <a:ext cx="649224" cy="823302"/>
          </a:xfrm>
          <a:prstGeom prst="rect">
            <a:avLst/>
          </a:prstGeom>
          <a:noFill/>
          <a:ln w="9525">
            <a:noFill/>
            <a:miter lim="800000"/>
            <a:headEnd/>
            <a:tailEnd/>
          </a:ln>
        </p:spPr>
        <p:txBody>
          <a:bodyPr wrap="square">
            <a:spAutoFit/>
          </a:bodyPr>
          <a:lstStyle/>
          <a:p>
            <a:pPr algn="ctr">
              <a:lnSpc>
                <a:spcPts val="1900"/>
              </a:lnSpc>
              <a:spcBef>
                <a:spcPct val="50000"/>
              </a:spcBef>
            </a:pPr>
            <a:r>
              <a:rPr lang="en-US" b="1" dirty="0">
                <a:solidFill>
                  <a:schemeClr val="accent1"/>
                </a:solidFill>
              </a:rPr>
              <a:t>Total Yes</a:t>
            </a:r>
            <a:br>
              <a:rPr lang="en-US" b="1" dirty="0">
                <a:solidFill>
                  <a:schemeClr val="accent1"/>
                </a:solidFill>
              </a:rPr>
            </a:br>
            <a:r>
              <a:rPr lang="en-US" b="1" dirty="0">
                <a:solidFill>
                  <a:schemeClr val="accent1"/>
                </a:solidFill>
              </a:rPr>
              <a:t>68%</a:t>
            </a:r>
          </a:p>
        </p:txBody>
      </p:sp>
      <p:sp>
        <p:nvSpPr>
          <p:cNvPr id="18" name="Rectangle 17">
            <a:extLst>
              <a:ext uri="{FF2B5EF4-FFF2-40B4-BE49-F238E27FC236}">
                <a16:creationId xmlns:a16="http://schemas.microsoft.com/office/drawing/2014/main" id="{266F8B03-9DBE-C1A0-09B3-1FC07750CAFF}"/>
              </a:ext>
            </a:extLst>
          </p:cNvPr>
          <p:cNvSpPr/>
          <p:nvPr/>
        </p:nvSpPr>
        <p:spPr>
          <a:xfrm>
            <a:off x="2314872" y="2752065"/>
            <a:ext cx="2411465" cy="72771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46B8DB1C-9CD7-C256-E475-2601DC05FF64}"/>
              </a:ext>
            </a:extLst>
          </p:cNvPr>
          <p:cNvSpPr txBox="1"/>
          <p:nvPr/>
        </p:nvSpPr>
        <p:spPr>
          <a:xfrm>
            <a:off x="4036586" y="3110447"/>
            <a:ext cx="685798" cy="369332"/>
          </a:xfrm>
          <a:prstGeom prst="rect">
            <a:avLst/>
          </a:prstGeom>
          <a:noFill/>
        </p:spPr>
        <p:txBody>
          <a:bodyPr wrap="square" rtlCol="0">
            <a:spAutoFit/>
          </a:bodyPr>
          <a:lstStyle/>
          <a:p>
            <a:pPr algn="r"/>
            <a:r>
              <a:rPr lang="en-US" b="1" dirty="0">
                <a:solidFill>
                  <a:schemeClr val="accent1">
                    <a:lumMod val="75000"/>
                  </a:schemeClr>
                </a:solidFill>
              </a:rPr>
              <a:t>53%</a:t>
            </a:r>
          </a:p>
        </p:txBody>
      </p:sp>
      <p:sp>
        <p:nvSpPr>
          <p:cNvPr id="20" name="Rectangle 19">
            <a:extLst>
              <a:ext uri="{FF2B5EF4-FFF2-40B4-BE49-F238E27FC236}">
                <a16:creationId xmlns:a16="http://schemas.microsoft.com/office/drawing/2014/main" id="{DC437219-4548-DA2D-1D21-36B042848FDB}"/>
              </a:ext>
            </a:extLst>
          </p:cNvPr>
          <p:cNvSpPr/>
          <p:nvPr/>
        </p:nvSpPr>
        <p:spPr>
          <a:xfrm>
            <a:off x="5708766" y="2747802"/>
            <a:ext cx="2411465" cy="72771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5F018913-7862-B76B-ADB5-92CDFBD0389E}"/>
              </a:ext>
            </a:extLst>
          </p:cNvPr>
          <p:cNvSpPr txBox="1"/>
          <p:nvPr/>
        </p:nvSpPr>
        <p:spPr>
          <a:xfrm>
            <a:off x="7430480" y="3106184"/>
            <a:ext cx="685798" cy="369332"/>
          </a:xfrm>
          <a:prstGeom prst="rect">
            <a:avLst/>
          </a:prstGeom>
          <a:noFill/>
        </p:spPr>
        <p:txBody>
          <a:bodyPr wrap="square" rtlCol="0">
            <a:spAutoFit/>
          </a:bodyPr>
          <a:lstStyle/>
          <a:p>
            <a:pPr algn="r"/>
            <a:r>
              <a:rPr lang="en-US" b="1" dirty="0">
                <a:solidFill>
                  <a:schemeClr val="accent1">
                    <a:lumMod val="75000"/>
                  </a:schemeClr>
                </a:solidFill>
              </a:rPr>
              <a:t>63%</a:t>
            </a:r>
          </a:p>
        </p:txBody>
      </p:sp>
      <p:grpSp>
        <p:nvGrpSpPr>
          <p:cNvPr id="22" name="Group 21">
            <a:extLst>
              <a:ext uri="{FF2B5EF4-FFF2-40B4-BE49-F238E27FC236}">
                <a16:creationId xmlns:a16="http://schemas.microsoft.com/office/drawing/2014/main" id="{F7C2286B-E908-8AE0-BD88-861094EEBC14}"/>
              </a:ext>
            </a:extLst>
          </p:cNvPr>
          <p:cNvGrpSpPr/>
          <p:nvPr/>
        </p:nvGrpSpPr>
        <p:grpSpPr>
          <a:xfrm>
            <a:off x="3876139" y="4226968"/>
            <a:ext cx="658932" cy="1024128"/>
            <a:chOff x="3689011" y="4226968"/>
            <a:chExt cx="658932" cy="1024128"/>
          </a:xfrm>
        </p:grpSpPr>
        <p:sp>
          <p:nvSpPr>
            <p:cNvPr id="23" name="Text Box 8">
              <a:extLst>
                <a:ext uri="{FF2B5EF4-FFF2-40B4-BE49-F238E27FC236}">
                  <a16:creationId xmlns:a16="http://schemas.microsoft.com/office/drawing/2014/main" id="{5A6D5459-DE41-5616-610B-F8B7D7A3A102}"/>
                </a:ext>
              </a:extLst>
            </p:cNvPr>
            <p:cNvSpPr txBox="1">
              <a:spLocks noChangeArrowheads="1"/>
            </p:cNvSpPr>
            <p:nvPr/>
          </p:nvSpPr>
          <p:spPr bwMode="auto">
            <a:xfrm>
              <a:off x="3698719" y="4325650"/>
              <a:ext cx="649224" cy="826765"/>
            </a:xfrm>
            <a:prstGeom prst="rect">
              <a:avLst/>
            </a:prstGeom>
            <a:noFill/>
            <a:ln w="9525">
              <a:noFill/>
              <a:miter lim="800000"/>
              <a:headEnd/>
              <a:tailEnd/>
            </a:ln>
          </p:spPr>
          <p:txBody>
            <a:bodyPr wrap="square">
              <a:spAutoFit/>
            </a:bodyPr>
            <a:lstStyle/>
            <a:p>
              <a:pPr algn="ctr">
                <a:lnSpc>
                  <a:spcPts val="1900"/>
                </a:lnSpc>
                <a:spcBef>
                  <a:spcPct val="50000"/>
                </a:spcBef>
              </a:pPr>
              <a:r>
                <a:rPr lang="en-US" b="1" dirty="0">
                  <a:solidFill>
                    <a:schemeClr val="accent4"/>
                  </a:solidFill>
                </a:rPr>
                <a:t>Total No</a:t>
              </a:r>
              <a:br>
                <a:rPr lang="en-US" b="1" dirty="0">
                  <a:solidFill>
                    <a:schemeClr val="accent4"/>
                  </a:solidFill>
                </a:rPr>
              </a:br>
              <a:r>
                <a:rPr lang="en-US" b="1" dirty="0">
                  <a:solidFill>
                    <a:schemeClr val="accent4"/>
                  </a:solidFill>
                </a:rPr>
                <a:t>32%</a:t>
              </a:r>
            </a:p>
          </p:txBody>
        </p:sp>
        <p:cxnSp>
          <p:nvCxnSpPr>
            <p:cNvPr id="24" name="Straight Connector 23">
              <a:extLst>
                <a:ext uri="{FF2B5EF4-FFF2-40B4-BE49-F238E27FC236}">
                  <a16:creationId xmlns:a16="http://schemas.microsoft.com/office/drawing/2014/main" id="{26BC7B28-73BC-ED07-FDE9-5DB91E52FF1F}"/>
                </a:ext>
              </a:extLst>
            </p:cNvPr>
            <p:cNvCxnSpPr>
              <a:cxnSpLocks/>
            </p:cNvCxnSpPr>
            <p:nvPr/>
          </p:nvCxnSpPr>
          <p:spPr>
            <a:xfrm>
              <a:off x="3689011" y="4226968"/>
              <a:ext cx="0" cy="102412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6B7B69DB-1DDD-F930-16B0-3019538F504C}"/>
              </a:ext>
            </a:extLst>
          </p:cNvPr>
          <p:cNvGrpSpPr/>
          <p:nvPr/>
        </p:nvGrpSpPr>
        <p:grpSpPr>
          <a:xfrm>
            <a:off x="6947758" y="4226968"/>
            <a:ext cx="668641" cy="1024128"/>
            <a:chOff x="7248905" y="4226968"/>
            <a:chExt cx="668641" cy="1024128"/>
          </a:xfrm>
        </p:grpSpPr>
        <p:sp>
          <p:nvSpPr>
            <p:cNvPr id="26" name="Text Box 8">
              <a:extLst>
                <a:ext uri="{FF2B5EF4-FFF2-40B4-BE49-F238E27FC236}">
                  <a16:creationId xmlns:a16="http://schemas.microsoft.com/office/drawing/2014/main" id="{9DB3FD11-AE10-CD80-1928-39936ED47F35}"/>
                </a:ext>
              </a:extLst>
            </p:cNvPr>
            <p:cNvSpPr txBox="1">
              <a:spLocks noChangeArrowheads="1"/>
            </p:cNvSpPr>
            <p:nvPr/>
          </p:nvSpPr>
          <p:spPr bwMode="auto">
            <a:xfrm>
              <a:off x="7268322" y="4325650"/>
              <a:ext cx="649224" cy="826765"/>
            </a:xfrm>
            <a:prstGeom prst="rect">
              <a:avLst/>
            </a:prstGeom>
            <a:noFill/>
            <a:ln w="9525">
              <a:noFill/>
              <a:miter lim="800000"/>
              <a:headEnd/>
              <a:tailEnd/>
            </a:ln>
          </p:spPr>
          <p:txBody>
            <a:bodyPr wrap="square">
              <a:spAutoFit/>
            </a:bodyPr>
            <a:lstStyle/>
            <a:p>
              <a:pPr algn="ctr">
                <a:lnSpc>
                  <a:spcPts val="1900"/>
                </a:lnSpc>
                <a:spcBef>
                  <a:spcPct val="50000"/>
                </a:spcBef>
              </a:pPr>
              <a:r>
                <a:rPr lang="en-US" b="1" dirty="0">
                  <a:solidFill>
                    <a:schemeClr val="accent4"/>
                  </a:solidFill>
                </a:rPr>
                <a:t>Total No</a:t>
              </a:r>
              <a:br>
                <a:rPr lang="en-US" b="1" dirty="0">
                  <a:solidFill>
                    <a:schemeClr val="accent4"/>
                  </a:solidFill>
                </a:rPr>
              </a:br>
              <a:r>
                <a:rPr lang="en-US" b="1" dirty="0">
                  <a:solidFill>
                    <a:schemeClr val="accent4"/>
                  </a:solidFill>
                </a:rPr>
                <a:t>27%</a:t>
              </a:r>
            </a:p>
          </p:txBody>
        </p:sp>
        <p:cxnSp>
          <p:nvCxnSpPr>
            <p:cNvPr id="27" name="Straight Connector 26">
              <a:extLst>
                <a:ext uri="{FF2B5EF4-FFF2-40B4-BE49-F238E27FC236}">
                  <a16:creationId xmlns:a16="http://schemas.microsoft.com/office/drawing/2014/main" id="{B3E09F7A-E701-7C57-A704-49D83F1F8F62}"/>
                </a:ext>
              </a:extLst>
            </p:cNvPr>
            <p:cNvCxnSpPr>
              <a:cxnSpLocks/>
            </p:cNvCxnSpPr>
            <p:nvPr/>
          </p:nvCxnSpPr>
          <p:spPr>
            <a:xfrm>
              <a:off x="7248905" y="4226968"/>
              <a:ext cx="0" cy="102412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0445605"/>
      </p:ext>
    </p:extLst>
  </p:cSld>
  <p:clrMapOvr>
    <a:masterClrMapping/>
  </p:clrMapOvr>
</p:sld>
</file>

<file path=ppt/theme/theme1.xml><?xml version="1.0" encoding="utf-8"?>
<a:theme xmlns:a="http://schemas.openxmlformats.org/drawingml/2006/main" name="Office Theme">
  <a:themeElements>
    <a:clrScheme name="FM3-BLUE ORANGE">
      <a:dk1>
        <a:srgbClr val="000000"/>
      </a:dk1>
      <a:lt1>
        <a:srgbClr val="FFFFFF"/>
      </a:lt1>
      <a:dk2>
        <a:srgbClr val="10203A"/>
      </a:dk2>
      <a:lt2>
        <a:srgbClr val="91CCF4"/>
      </a:lt2>
      <a:accent1>
        <a:srgbClr val="1B3660"/>
      </a:accent1>
      <a:accent2>
        <a:srgbClr val="1587D4"/>
      </a:accent2>
      <a:accent3>
        <a:srgbClr val="FFFFFF"/>
      </a:accent3>
      <a:accent4>
        <a:srgbClr val="F97103"/>
      </a:accent4>
      <a:accent5>
        <a:srgbClr val="FDA155"/>
      </a:accent5>
      <a:accent6>
        <a:srgbClr val="A9ABB8"/>
      </a:accent6>
      <a:hlink>
        <a:srgbClr val="5F0224"/>
      </a:hlink>
      <a:folHlink>
        <a:srgbClr val="FCA2C2"/>
      </a:folHlink>
    </a:clrScheme>
    <a:fontScheme name="2023 FM3 Revised Font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7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1971</TotalTime>
  <Words>1567</Words>
  <Application>Microsoft Office PowerPoint</Application>
  <PresentationFormat>Letter Paper (8.5x11 in)</PresentationFormat>
  <Paragraphs>226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Courier New</vt:lpstr>
      <vt:lpstr>Wingdings</vt:lpstr>
      <vt:lpstr>Office Theme</vt:lpstr>
      <vt:lpstr>PowerPoint Presentation</vt:lpstr>
      <vt:lpstr>The Punchline</vt:lpstr>
      <vt:lpstr>Survey Methodology</vt:lpstr>
      <vt:lpstr>Your Community’s Attitudes</vt:lpstr>
      <vt:lpstr>Two-thirds of voters have a favorable opinion of the District  with local firefighters, nurses, farmers, and small business owners among the most favored groups.</vt:lpstr>
      <vt:lpstr>Six-in-ten voters recognize the District’s  need for additional funding.</vt:lpstr>
      <vt:lpstr>Initial Community Attitudes  on Potential Bond Measure</vt:lpstr>
      <vt:lpstr>Hypothetical Ballot Language Tested (Reviewed by Legal Counsel)</vt:lpstr>
      <vt:lpstr>A majority of voters back a bond with a tax rate detailed in either dollars or cents, with the description using cents  being the easiest to understand.</vt:lpstr>
      <vt:lpstr>The measure carries across all age groups.</vt:lpstr>
      <vt:lpstr>Support is consistent between men and women.</vt:lpstr>
      <vt:lpstr>The measure has nearly equal support among  white voters and all voters of color.</vt:lpstr>
      <vt:lpstr>While 2/3’s of voters who are parents support the measure, support is highest among voters with no children.</vt:lpstr>
      <vt:lpstr>Education Priorities</vt:lpstr>
      <vt:lpstr>The top priorities for funding and outcomes from the measure include fiscal accountability, repairing leaky roofs, retaining and attracting quality teachers, providing safe drinking water and providing a well-rounded education including arts and music.</vt:lpstr>
      <vt:lpstr>Continued</vt:lpstr>
      <vt:lpstr>Continued</vt:lpstr>
      <vt:lpstr>Continued</vt:lpstr>
      <vt:lpstr>Sources of Information</vt:lpstr>
      <vt:lpstr>Mailers and local community newspapers are the most often used sources of information.</vt:lpstr>
      <vt:lpstr>Conclusions</vt:lpstr>
      <vt:lpstr>Conclusions</vt:lpstr>
      <vt:lpstr>Conclusions; Continued</vt:lpstr>
      <vt:lpstr>Past Spreckels Union School District Samples</vt:lpstr>
      <vt:lpstr>Past Spreckels Union School District Samples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Mares-Kim</dc:creator>
  <cp:lastModifiedBy>Adam Sonenshein</cp:lastModifiedBy>
  <cp:revision>640</cp:revision>
  <dcterms:created xsi:type="dcterms:W3CDTF">2020-12-08T15:41:15Z</dcterms:created>
  <dcterms:modified xsi:type="dcterms:W3CDTF">2024-06-17T20:29:16Z</dcterms:modified>
</cp:coreProperties>
</file>